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7"/>
  </p:notesMasterIdLst>
  <p:sldIdLst>
    <p:sldId id="382" r:id="rId3"/>
    <p:sldId id="637" r:id="rId4"/>
    <p:sldId id="806" r:id="rId5"/>
    <p:sldId id="833" r:id="rId6"/>
    <p:sldId id="834" r:id="rId7"/>
    <p:sldId id="835" r:id="rId8"/>
    <p:sldId id="836" r:id="rId9"/>
    <p:sldId id="837" r:id="rId10"/>
    <p:sldId id="838" r:id="rId11"/>
    <p:sldId id="839" r:id="rId12"/>
    <p:sldId id="840" r:id="rId13"/>
    <p:sldId id="841" r:id="rId14"/>
    <p:sldId id="842" r:id="rId15"/>
    <p:sldId id="843" r:id="rId16"/>
    <p:sldId id="844" r:id="rId17"/>
    <p:sldId id="845" r:id="rId18"/>
    <p:sldId id="846" r:id="rId19"/>
    <p:sldId id="847" r:id="rId20"/>
    <p:sldId id="848" r:id="rId21"/>
    <p:sldId id="849" r:id="rId22"/>
    <p:sldId id="850" r:id="rId23"/>
    <p:sldId id="851" r:id="rId24"/>
    <p:sldId id="852" r:id="rId25"/>
    <p:sldId id="853" r:id="rId26"/>
    <p:sldId id="854" r:id="rId27"/>
    <p:sldId id="855" r:id="rId28"/>
    <p:sldId id="856" r:id="rId29"/>
    <p:sldId id="857" r:id="rId30"/>
    <p:sldId id="858" r:id="rId31"/>
    <p:sldId id="859" r:id="rId32"/>
    <p:sldId id="860" r:id="rId33"/>
    <p:sldId id="861" r:id="rId34"/>
    <p:sldId id="862" r:id="rId35"/>
    <p:sldId id="863" r:id="rId36"/>
    <p:sldId id="864" r:id="rId37"/>
    <p:sldId id="865" r:id="rId38"/>
    <p:sldId id="866" r:id="rId39"/>
    <p:sldId id="867" r:id="rId40"/>
    <p:sldId id="868" r:id="rId41"/>
    <p:sldId id="869" r:id="rId42"/>
    <p:sldId id="870" r:id="rId43"/>
    <p:sldId id="871" r:id="rId44"/>
    <p:sldId id="872" r:id="rId45"/>
    <p:sldId id="383" r:id="rId46"/>
  </p:sldIdLst>
  <p:sldSz cx="12192000" cy="6858000"/>
  <p:notesSz cx="6858000" cy="9144000"/>
  <p:embeddedFontLst>
    <p:embeddedFont>
      <p:font typeface="方正粗金陵简体" panose="02000000000000000000" charset="-122"/>
      <p:regular r:id="rId51"/>
    </p:embeddedFont>
    <p:embeddedFont>
      <p:font typeface="微软雅黑" panose="020B0503020204020204" charset="-122"/>
      <p:regular r:id="rId52"/>
    </p:embeddedFont>
    <p:embeddedFont>
      <p:font typeface="Calibri" panose="020F0502020204030204" charset="0"/>
      <p:regular r:id="rId53"/>
      <p:bold r:id="rId54"/>
      <p:italic r:id="rId55"/>
      <p:boldItalic r:id="rId56"/>
    </p:embeddedFont>
  </p:embeddedFontLst>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6" userDrawn="1">
          <p15:clr>
            <a:srgbClr val="A4A3A4"/>
          </p15:clr>
        </p15:guide>
        <p15:guide id="2" pos="3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302C"/>
    <a:srgbClr val="EFEFEF"/>
    <a:srgbClr val="FFFFFF"/>
    <a:srgbClr val="979997"/>
    <a:srgbClr val="2F2500"/>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46"/>
        <p:guide pos="387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tags" Target="tags/tag170.xml"/><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5.xml"/><Relationship Id="rId7" Type="http://schemas.openxmlformats.org/officeDocument/2006/relationships/tags" Target="../tags/tag4.xml"/><Relationship Id="rId6" Type="http://schemas.microsoft.com/office/2007/relationships/hdphoto" Target="../media/image2.wdp"/><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pic>
        <p:nvPicPr>
          <p:cNvPr id="29" name="图片 28"/>
          <p:cNvPicPr>
            <a:picLocks noChangeAspect="1"/>
          </p:cNvPicPr>
          <p:nvPr userDrawn="1"/>
        </p:nvPicPr>
        <p:blipFill>
          <a:blip r:embed="rId5">
            <a:alphaModFix amt="40000"/>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3175" y="4534458"/>
            <a:ext cx="12192000" cy="2323704"/>
          </a:xfrm>
          <a:prstGeom prst="rect">
            <a:avLst/>
          </a:prstGeom>
        </p:spPr>
      </p:pic>
      <p:sp>
        <p:nvSpPr>
          <p:cNvPr id="4" name="矩形 3"/>
          <p:cNvSpPr/>
          <p:nvPr userDrawn="1"/>
        </p:nvSpPr>
        <p:spPr>
          <a:xfrm>
            <a:off x="0" y="1835150"/>
            <a:ext cx="12192000" cy="2386965"/>
          </a:xfrm>
          <a:prstGeom prst="rect">
            <a:avLst/>
          </a:prstGeom>
          <a:solidFill>
            <a:srgbClr val="A83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ctrTitle"/>
            <p:custDataLst>
              <p:tags r:id="rId7"/>
            </p:custDataLst>
          </p:nvPr>
        </p:nvSpPr>
        <p:spPr>
          <a:xfrm>
            <a:off x="987425" y="2339340"/>
            <a:ext cx="10210165" cy="1377950"/>
          </a:xfrm>
        </p:spPr>
        <p:txBody>
          <a:bodyPr lIns="90000" tIns="46800" rIns="90000" bIns="46800" anchor="b" anchorCtr="0">
            <a:normAutofit/>
          </a:bodyPr>
          <a:lstStyle>
            <a:lvl1pPr algn="ctr">
              <a:defRPr sz="6000" u="none" strike="noStrike" kern="1200" cap="none" spc="300" normalizeH="0">
                <a:solidFill>
                  <a:schemeClr val="bg1"/>
                </a:solidFill>
                <a:uFillTx/>
                <a:latin typeface="Times New Roman" panose="02020603050405020304" charset="0"/>
                <a:ea typeface="方正粗金陵简体" panose="02000000000000000000" charset="-122"/>
              </a:defRPr>
            </a:lvl1pPr>
          </a:lstStyle>
          <a:p>
            <a:r>
              <a:rPr lang="zh-CN" altLang="en-US" dirty="0"/>
              <a:t>单击此处编辑母版标题样式</a:t>
            </a:r>
            <a:endParaRPr lang="zh-CN" altLang="en-US" dirty="0"/>
          </a:p>
        </p:txBody>
      </p:sp>
      <p:grpSp>
        <p:nvGrpSpPr>
          <p:cNvPr id="5" name="组合 4"/>
          <p:cNvGrpSpPr/>
          <p:nvPr userDrawn="1"/>
        </p:nvGrpSpPr>
        <p:grpSpPr>
          <a:xfrm>
            <a:off x="4780280" y="659130"/>
            <a:ext cx="3037205" cy="930275"/>
            <a:chOff x="4954881" y="1942452"/>
            <a:chExt cx="6214687" cy="1903328"/>
          </a:xfrm>
          <a:solidFill>
            <a:srgbClr val="A8302C"/>
          </a:solidFill>
        </p:grpSpPr>
        <p:grpSp>
          <p:nvGrpSpPr>
            <p:cNvPr id="19" name="íślïdé"/>
            <p:cNvGrpSpPr/>
            <p:nvPr/>
          </p:nvGrpSpPr>
          <p:grpSpPr>
            <a:xfrm>
              <a:off x="4954881" y="1942452"/>
              <a:ext cx="1901067" cy="1903328"/>
              <a:chOff x="1735138" y="2095500"/>
              <a:chExt cx="2667000" cy="2670175"/>
            </a:xfrm>
            <a:grpFill/>
          </p:grpSpPr>
          <p:sp>
            <p:nvSpPr>
              <p:cNvPr id="2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6"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3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sp>
          <p:nvSpPr>
            <p:cNvPr id="2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p>
              <a:pPr algn="ctr"/>
            </a:p>
          </p:txBody>
        </p:sp>
        <p:grpSp>
          <p:nvGrpSpPr>
            <p:cNvPr id="21" name="í$ļîdé"/>
            <p:cNvGrpSpPr/>
            <p:nvPr/>
          </p:nvGrpSpPr>
          <p:grpSpPr>
            <a:xfrm>
              <a:off x="7354984" y="2180085"/>
              <a:ext cx="3612032" cy="965243"/>
              <a:chOff x="5102226" y="2428875"/>
              <a:chExt cx="5067300" cy="1354138"/>
            </a:xfrm>
            <a:grpFill/>
          </p:grpSpPr>
          <p:sp>
            <p:nvSpPr>
              <p:cNvPr id="2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grpSp>
      <p:sp>
        <p:nvSpPr>
          <p:cNvPr id="3" name="副标题 2"/>
          <p:cNvSpPr>
            <a:spLocks noGrp="1"/>
          </p:cNvSpPr>
          <p:nvPr>
            <p:ph type="subTitle" idx="1"/>
            <p:custDataLst>
              <p:tags r:id="rId8"/>
            </p:custDataLst>
          </p:nvPr>
        </p:nvSpPr>
        <p:spPr>
          <a:xfrm>
            <a:off x="2306955" y="4375785"/>
            <a:ext cx="7578090" cy="669925"/>
          </a:xfrm>
        </p:spPr>
        <p:txBody>
          <a:bodyPr lIns="90000" tIns="46800" rIns="90000" bIns="46800">
            <a:normAutofit/>
          </a:bodyPr>
          <a:lstStyle>
            <a:lvl1pPr marL="0" indent="0" algn="ctr">
              <a:lnSpc>
                <a:spcPct val="110000"/>
              </a:lnSpc>
              <a:buNone/>
              <a:defRPr sz="2400" u="none" strike="noStrike" kern="1200" cap="none" spc="200" normalizeH="0">
                <a:solidFill>
                  <a:schemeClr val="tx1">
                    <a:lumMod val="65000"/>
                    <a:lumOff val="35000"/>
                  </a:schemeClr>
                </a:solidFill>
                <a:uFillTx/>
                <a:latin typeface="Times New Roman" panose="02020603050405020304" charset="0"/>
                <a:ea typeface="方正粗金陵简体" panose="02000000000000000000"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0" y="6559550"/>
            <a:ext cx="12204700" cy="298450"/>
          </a:xfrm>
          <a:prstGeom prst="rect">
            <a:avLst/>
          </a:prstGeom>
          <a:solidFill>
            <a:srgbClr val="979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3179445" y="6590665"/>
            <a:ext cx="5956935" cy="235585"/>
          </a:xfrm>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custDataLst>
              <p:tags r:id="rId5"/>
            </p:custDataLst>
          </p:nvPr>
        </p:nvSpPr>
        <p:spPr>
          <a:xfrm>
            <a:off x="9379250" y="6541095"/>
            <a:ext cx="2700000" cy="316800"/>
          </a:xfrm>
        </p:spPr>
        <p:txBody>
          <a:bodyPr/>
          <a:lstStyle>
            <a:lvl1pPr>
              <a:defRPr>
                <a:solidFill>
                  <a:schemeClr val="bg1"/>
                </a:solidFill>
              </a:defRPr>
            </a:lvl1pPr>
          </a:lstStyle>
          <a:p>
            <a:fld id="{49AE70B2-8BF9-45C0-BB95-33D1B9D3A854}" type="slidenum">
              <a:rPr lang="zh-CN" altLang="en-US" smtClean="0"/>
            </a:fld>
            <a:endParaRPr lang="zh-CN" altLang="en-US"/>
          </a:p>
        </p:txBody>
      </p:sp>
      <p:sp>
        <p:nvSpPr>
          <p:cNvPr id="8" name="矩形 7"/>
          <p:cNvSpPr/>
          <p:nvPr userDrawn="1"/>
        </p:nvSpPr>
        <p:spPr>
          <a:xfrm>
            <a:off x="-3175" y="0"/>
            <a:ext cx="12192000" cy="662940"/>
          </a:xfrm>
          <a:prstGeom prst="rect">
            <a:avLst/>
          </a:prstGeom>
          <a:solidFill>
            <a:srgbClr val="A83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custDataLst>
              <p:tags r:id="rId6"/>
            </p:custDataLst>
          </p:nvPr>
        </p:nvSpPr>
        <p:spPr>
          <a:xfrm>
            <a:off x="114300" y="0"/>
            <a:ext cx="6491605" cy="705485"/>
          </a:xfrm>
        </p:spPr>
        <p:txBody>
          <a:bodyPr vert="horz" lIns="90000" tIns="46800" rIns="90000" bIns="46800" rtlCol="0" anchor="ctr" anchorCtr="0">
            <a:normAutofit/>
          </a:bodyPr>
          <a:lstStyle>
            <a:lvl1pPr>
              <a:defRPr sz="2400" u="none" strike="noStrike" kern="1200" cap="none" spc="300" normalizeH="0">
                <a:solidFill>
                  <a:schemeClr val="bg1"/>
                </a:solidFill>
                <a:uFillTx/>
                <a:latin typeface="Times New Roman" panose="02020603050405020304" charset="0"/>
                <a:ea typeface="方正粗金陵简体" panose="02000000000000000000" charset="-122"/>
              </a:defRPr>
            </a:lvl1pPr>
          </a:lstStyle>
          <a:p>
            <a:pPr lvl="0"/>
            <a:r>
              <a:rPr lang="zh-CN" altLang="en-US" smtClean="0"/>
              <a:t>单击此处编辑母版标题样式</a:t>
            </a:r>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image" Target="../media/image11.png"/><Relationship Id="rId1" Type="http://schemas.openxmlformats.org/officeDocument/2006/relationships/tags" Target="../tags/tag82.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6.xml"/><Relationship Id="rId4" Type="http://schemas.openxmlformats.org/officeDocument/2006/relationships/image" Target="../media/image13.png"/><Relationship Id="rId3" Type="http://schemas.openxmlformats.org/officeDocument/2006/relationships/tags" Target="../tags/tag85.xml"/><Relationship Id="rId2" Type="http://schemas.openxmlformats.org/officeDocument/2006/relationships/image" Target="../media/image12.png"/><Relationship Id="rId1" Type="http://schemas.openxmlformats.org/officeDocument/2006/relationships/tags" Target="../tags/tag84.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89.xml"/><Relationship Id="rId4" Type="http://schemas.openxmlformats.org/officeDocument/2006/relationships/image" Target="../media/image15.png"/><Relationship Id="rId3" Type="http://schemas.openxmlformats.org/officeDocument/2006/relationships/tags" Target="../tags/tag88.xml"/><Relationship Id="rId2" Type="http://schemas.openxmlformats.org/officeDocument/2006/relationships/image" Target="../media/image14.png"/><Relationship Id="rId1" Type="http://schemas.openxmlformats.org/officeDocument/2006/relationships/tags" Target="../tags/tag8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2.xml"/><Relationship Id="rId4" Type="http://schemas.openxmlformats.org/officeDocument/2006/relationships/image" Target="../media/image17.png"/><Relationship Id="rId3" Type="http://schemas.openxmlformats.org/officeDocument/2006/relationships/tags" Target="../tags/tag91.xml"/><Relationship Id="rId2" Type="http://schemas.openxmlformats.org/officeDocument/2006/relationships/image" Target="../media/image16.png"/><Relationship Id="rId1" Type="http://schemas.openxmlformats.org/officeDocument/2006/relationships/tags" Target="../tags/tag90.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5.xml"/><Relationship Id="rId4" Type="http://schemas.openxmlformats.org/officeDocument/2006/relationships/image" Target="../media/image19.png"/><Relationship Id="rId3" Type="http://schemas.openxmlformats.org/officeDocument/2006/relationships/tags" Target="../tags/tag94.xml"/><Relationship Id="rId2" Type="http://schemas.openxmlformats.org/officeDocument/2006/relationships/image" Target="../media/image18.png"/><Relationship Id="rId1" Type="http://schemas.openxmlformats.org/officeDocument/2006/relationships/tags" Target="../tags/tag93.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98.xml"/><Relationship Id="rId4" Type="http://schemas.openxmlformats.org/officeDocument/2006/relationships/image" Target="../media/image21.png"/><Relationship Id="rId3" Type="http://schemas.openxmlformats.org/officeDocument/2006/relationships/tags" Target="../tags/tag97.xml"/><Relationship Id="rId2" Type="http://schemas.openxmlformats.org/officeDocument/2006/relationships/image" Target="../media/image20.png"/><Relationship Id="rId1" Type="http://schemas.openxmlformats.org/officeDocument/2006/relationships/tags" Target="../tags/tag96.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1.xml"/><Relationship Id="rId4" Type="http://schemas.openxmlformats.org/officeDocument/2006/relationships/image" Target="../media/image23.png"/><Relationship Id="rId3" Type="http://schemas.openxmlformats.org/officeDocument/2006/relationships/tags" Target="../tags/tag100.xml"/><Relationship Id="rId2" Type="http://schemas.openxmlformats.org/officeDocument/2006/relationships/image" Target="../media/image22.png"/><Relationship Id="rId1" Type="http://schemas.openxmlformats.org/officeDocument/2006/relationships/tags" Target="../tags/tag99.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3.xml"/><Relationship Id="rId2" Type="http://schemas.openxmlformats.org/officeDocument/2006/relationships/image" Target="../media/image24.png"/><Relationship Id="rId1" Type="http://schemas.openxmlformats.org/officeDocument/2006/relationships/tags" Target="../tags/tag102.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6.xml"/><Relationship Id="rId4" Type="http://schemas.openxmlformats.org/officeDocument/2006/relationships/image" Target="../media/image26.png"/><Relationship Id="rId3" Type="http://schemas.openxmlformats.org/officeDocument/2006/relationships/tags" Target="../tags/tag105.xml"/><Relationship Id="rId2" Type="http://schemas.openxmlformats.org/officeDocument/2006/relationships/image" Target="../media/image25.png"/><Relationship Id="rId1" Type="http://schemas.openxmlformats.org/officeDocument/2006/relationships/tags" Target="../tags/tag104.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8.xml"/><Relationship Id="rId2" Type="http://schemas.openxmlformats.org/officeDocument/2006/relationships/image" Target="../media/image27.png"/><Relationship Id="rId1" Type="http://schemas.openxmlformats.org/officeDocument/2006/relationships/tags" Target="../tags/tag10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0.xml"/><Relationship Id="rId2" Type="http://schemas.openxmlformats.org/officeDocument/2006/relationships/image" Target="../media/image28.png"/><Relationship Id="rId1" Type="http://schemas.openxmlformats.org/officeDocument/2006/relationships/tags" Target="../tags/tag109.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2.xml"/><Relationship Id="rId2" Type="http://schemas.openxmlformats.org/officeDocument/2006/relationships/image" Target="../media/image29.png"/><Relationship Id="rId1" Type="http://schemas.openxmlformats.org/officeDocument/2006/relationships/tags" Target="../tags/tag11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4.xml"/><Relationship Id="rId2" Type="http://schemas.openxmlformats.org/officeDocument/2006/relationships/image" Target="../media/image30.png"/><Relationship Id="rId1" Type="http://schemas.openxmlformats.org/officeDocument/2006/relationships/tags" Target="../tags/tag113.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6.xml"/><Relationship Id="rId2" Type="http://schemas.openxmlformats.org/officeDocument/2006/relationships/image" Target="../media/image31.png"/><Relationship Id="rId1" Type="http://schemas.openxmlformats.org/officeDocument/2006/relationships/tags" Target="../tags/tag11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9.xml"/><Relationship Id="rId2" Type="http://schemas.openxmlformats.org/officeDocument/2006/relationships/image" Target="../media/image32.png"/><Relationship Id="rId1" Type="http://schemas.openxmlformats.org/officeDocument/2006/relationships/tags" Target="../tags/tag11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3.xml"/><Relationship Id="rId4" Type="http://schemas.openxmlformats.org/officeDocument/2006/relationships/image" Target="../media/image34.png"/><Relationship Id="rId3" Type="http://schemas.openxmlformats.org/officeDocument/2006/relationships/tags" Target="../tags/tag122.xml"/><Relationship Id="rId2" Type="http://schemas.openxmlformats.org/officeDocument/2006/relationships/image" Target="../media/image33.png"/><Relationship Id="rId1" Type="http://schemas.openxmlformats.org/officeDocument/2006/relationships/tags" Target="../tags/tag12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29.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image" Target="../media/image38.png"/><Relationship Id="rId7" Type="http://schemas.openxmlformats.org/officeDocument/2006/relationships/tags" Target="../tags/tag128.xml"/><Relationship Id="rId6" Type="http://schemas.openxmlformats.org/officeDocument/2006/relationships/image" Target="../media/image37.png"/><Relationship Id="rId5" Type="http://schemas.openxmlformats.org/officeDocument/2006/relationships/tags" Target="../tags/tag127.xml"/><Relationship Id="rId4" Type="http://schemas.openxmlformats.org/officeDocument/2006/relationships/image" Target="../media/image36.png"/><Relationship Id="rId3" Type="http://schemas.openxmlformats.org/officeDocument/2006/relationships/tags" Target="../tags/tag126.xml"/><Relationship Id="rId2" Type="http://schemas.openxmlformats.org/officeDocument/2006/relationships/image" Target="../media/image35.png"/><Relationship Id="rId10" Type="http://schemas.openxmlformats.org/officeDocument/2006/relationships/slideLayout" Target="../slideLayouts/slideLayout2.xml"/><Relationship Id="rId1" Type="http://schemas.openxmlformats.org/officeDocument/2006/relationships/tags" Target="../tags/tag125.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3.png"/><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32.xml"/><Relationship Id="rId4" Type="http://schemas.openxmlformats.org/officeDocument/2006/relationships/image" Target="../media/image40.png"/><Relationship Id="rId3" Type="http://schemas.openxmlformats.org/officeDocument/2006/relationships/tags" Target="../tags/tag131.xml"/><Relationship Id="rId2" Type="http://schemas.openxmlformats.org/officeDocument/2006/relationships/image" Target="../media/image39.png"/><Relationship Id="rId1" Type="http://schemas.openxmlformats.org/officeDocument/2006/relationships/tags" Target="../tags/tag130.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4.xml"/><Relationship Id="rId2" Type="http://schemas.openxmlformats.org/officeDocument/2006/relationships/image" Target="../media/image41.png"/><Relationship Id="rId1" Type="http://schemas.openxmlformats.org/officeDocument/2006/relationships/tags" Target="../tags/tag133.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6.xml"/><Relationship Id="rId2" Type="http://schemas.openxmlformats.org/officeDocument/2006/relationships/image" Target="../media/image42.png"/><Relationship Id="rId1" Type="http://schemas.openxmlformats.org/officeDocument/2006/relationships/tags" Target="../tags/tag135.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39.xml"/><Relationship Id="rId4" Type="http://schemas.openxmlformats.org/officeDocument/2006/relationships/image" Target="../media/image44.png"/><Relationship Id="rId3" Type="http://schemas.openxmlformats.org/officeDocument/2006/relationships/tags" Target="../tags/tag138.xml"/><Relationship Id="rId2" Type="http://schemas.openxmlformats.org/officeDocument/2006/relationships/image" Target="../media/image43.png"/><Relationship Id="rId1" Type="http://schemas.openxmlformats.org/officeDocument/2006/relationships/tags" Target="../tags/tag137.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1.xml"/><Relationship Id="rId2" Type="http://schemas.openxmlformats.org/officeDocument/2006/relationships/image" Target="../media/image45.png"/><Relationship Id="rId1" Type="http://schemas.openxmlformats.org/officeDocument/2006/relationships/tags" Target="../tags/tag140.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3.xml"/><Relationship Id="rId2" Type="http://schemas.openxmlformats.org/officeDocument/2006/relationships/image" Target="../media/image46.png"/><Relationship Id="rId1" Type="http://schemas.openxmlformats.org/officeDocument/2006/relationships/tags" Target="../tags/tag14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4.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image" Target="../media/image49.png"/><Relationship Id="rId5" Type="http://schemas.openxmlformats.org/officeDocument/2006/relationships/tags" Target="../tags/tag147.xml"/><Relationship Id="rId4" Type="http://schemas.openxmlformats.org/officeDocument/2006/relationships/image" Target="../media/image48.png"/><Relationship Id="rId3" Type="http://schemas.openxmlformats.org/officeDocument/2006/relationships/tags" Target="../tags/tag146.xml"/><Relationship Id="rId2" Type="http://schemas.openxmlformats.org/officeDocument/2006/relationships/image" Target="../media/image47.png"/><Relationship Id="rId1" Type="http://schemas.openxmlformats.org/officeDocument/2006/relationships/tags" Target="../tags/tag145.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1.xml"/><Relationship Id="rId2" Type="http://schemas.openxmlformats.org/officeDocument/2006/relationships/image" Target="../media/image50.png"/><Relationship Id="rId1" Type="http://schemas.openxmlformats.org/officeDocument/2006/relationships/tags" Target="../tags/tag150.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3.xml"/><Relationship Id="rId2" Type="http://schemas.openxmlformats.org/officeDocument/2006/relationships/image" Target="../media/image51.png"/><Relationship Id="rId1" Type="http://schemas.openxmlformats.org/officeDocument/2006/relationships/tags" Target="../tags/tag15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image" Target="../media/image4.png"/><Relationship Id="rId1" Type="http://schemas.openxmlformats.org/officeDocument/2006/relationships/tags" Target="../tags/tag69.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image" Target="../media/image54.png"/><Relationship Id="rId5" Type="http://schemas.openxmlformats.org/officeDocument/2006/relationships/tags" Target="../tags/tag156.xml"/><Relationship Id="rId4" Type="http://schemas.openxmlformats.org/officeDocument/2006/relationships/image" Target="../media/image53.png"/><Relationship Id="rId3" Type="http://schemas.openxmlformats.org/officeDocument/2006/relationships/tags" Target="../tags/tag155.xml"/><Relationship Id="rId2" Type="http://schemas.openxmlformats.org/officeDocument/2006/relationships/image" Target="../media/image52.png"/><Relationship Id="rId1" Type="http://schemas.openxmlformats.org/officeDocument/2006/relationships/tags" Target="../tags/tag154.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image" Target="../media/image57.png"/><Relationship Id="rId5" Type="http://schemas.openxmlformats.org/officeDocument/2006/relationships/tags" Target="../tags/tag161.xml"/><Relationship Id="rId4" Type="http://schemas.openxmlformats.org/officeDocument/2006/relationships/image" Target="../media/image56.png"/><Relationship Id="rId3" Type="http://schemas.openxmlformats.org/officeDocument/2006/relationships/tags" Target="../tags/tag160.xml"/><Relationship Id="rId2" Type="http://schemas.openxmlformats.org/officeDocument/2006/relationships/image" Target="../media/image55.png"/><Relationship Id="rId1" Type="http://schemas.openxmlformats.org/officeDocument/2006/relationships/tags" Target="../tags/tag159.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5.xml"/><Relationship Id="rId2" Type="http://schemas.openxmlformats.org/officeDocument/2006/relationships/image" Target="../media/image58.png"/><Relationship Id="rId1" Type="http://schemas.openxmlformats.org/officeDocument/2006/relationships/tags" Target="../tags/tag16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6.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6.xml"/><Relationship Id="rId6" Type="http://schemas.openxmlformats.org/officeDocument/2006/relationships/image" Target="../media/image7.png"/><Relationship Id="rId5" Type="http://schemas.openxmlformats.org/officeDocument/2006/relationships/tags" Target="../tags/tag75.xml"/><Relationship Id="rId4" Type="http://schemas.openxmlformats.org/officeDocument/2006/relationships/image" Target="../media/image6.png"/><Relationship Id="rId3" Type="http://schemas.openxmlformats.org/officeDocument/2006/relationships/tags" Target="../tags/tag74.xml"/><Relationship Id="rId2" Type="http://schemas.openxmlformats.org/officeDocument/2006/relationships/image" Target="../media/image5.png"/><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9.xml"/><Relationship Id="rId4" Type="http://schemas.openxmlformats.org/officeDocument/2006/relationships/image" Target="../media/image9.png"/><Relationship Id="rId3" Type="http://schemas.openxmlformats.org/officeDocument/2006/relationships/tags" Target="../tags/tag78.xml"/><Relationship Id="rId2" Type="http://schemas.openxmlformats.org/officeDocument/2006/relationships/image" Target="../media/image8.png"/><Relationship Id="rId1" Type="http://schemas.openxmlformats.org/officeDocument/2006/relationships/tags" Target="../tags/tag77.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image" Target="../media/image10.png"/><Relationship Id="rId1" Type="http://schemas.openxmlformats.org/officeDocument/2006/relationships/tags" Target="../tags/tag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29870" y="1932305"/>
            <a:ext cx="11851640" cy="2077085"/>
          </a:xfrm>
        </p:spPr>
        <p:txBody>
          <a:bodyPr>
            <a:normAutofit/>
          </a:bodyPr>
          <a:p>
            <a:pPr>
              <a:lnSpc>
                <a:spcPct val="130000"/>
              </a:lnSpc>
            </a:pPr>
            <a:r>
              <a:rPr lang="zh-CN" altLang="zh-CN" sz="4400"/>
              <a:t>Object Oriented Programming</a:t>
            </a:r>
            <a:r>
              <a:rPr lang="en-US" altLang="zh-CN" sz="4400"/>
              <a:t>—C++</a:t>
            </a:r>
            <a:br>
              <a:rPr lang="zh-CN" altLang="zh-CN" sz="4800"/>
            </a:br>
            <a:r>
              <a:rPr lang="en-US" altLang="zh-CN" sz="4800">
                <a:sym typeface="+mn-ea"/>
              </a:rPr>
              <a:t>Lecture6  </a:t>
            </a:r>
            <a:r>
              <a:rPr lang="en-US" sz="4800">
                <a:sym typeface="+mn-ea"/>
              </a:rPr>
              <a:t>Classe</a:t>
            </a:r>
            <a:r>
              <a:rPr sz="4800">
                <a:sym typeface="+mn-ea"/>
              </a:rPr>
              <a:t>s</a:t>
            </a:r>
            <a:endParaRPr sz="4800">
              <a:sym typeface="+mn-ea"/>
            </a:endParaRPr>
          </a:p>
        </p:txBody>
      </p:sp>
      <p:sp>
        <p:nvSpPr>
          <p:cNvPr id="3" name="副标题 2"/>
          <p:cNvSpPr>
            <a:spLocks noGrp="1"/>
          </p:cNvSpPr>
          <p:nvPr>
            <p:ph type="subTitle" idx="1"/>
            <p:custDataLst>
              <p:tags r:id="rId2"/>
            </p:custDataLst>
          </p:nvPr>
        </p:nvSpPr>
        <p:spPr>
          <a:xfrm>
            <a:off x="2366645" y="4375785"/>
            <a:ext cx="7578090" cy="2009775"/>
          </a:xfrm>
        </p:spPr>
        <p:txBody>
          <a:bodyPr>
            <a:normAutofit lnSpcReduction="10000"/>
          </a:bodyPr>
          <a:p>
            <a:r>
              <a:rPr lang="en-US" altLang="zh-CN"/>
              <a:t>Qijun Zhao</a:t>
            </a:r>
            <a:endParaRPr lang="en-US" altLang="zh-CN"/>
          </a:p>
          <a:p>
            <a:r>
              <a:rPr lang="en-US" altLang="zh-CN"/>
              <a:t>College of Computer Science</a:t>
            </a:r>
            <a:endParaRPr lang="en-US" altLang="zh-CN"/>
          </a:p>
          <a:p>
            <a:r>
              <a:rPr lang="en-US" altLang="zh-CN"/>
              <a:t>Sichuan University</a:t>
            </a:r>
            <a:endParaRPr lang="en-US" altLang="zh-CN"/>
          </a:p>
          <a:p>
            <a:r>
              <a:rPr lang="en-US" altLang="zh-CN"/>
              <a:t>Spring 2023</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400"/>
              <a:t>- </a:t>
            </a:r>
            <a:r>
              <a:rPr lang="zh-CN" altLang="en-US" sz="2400">
                <a:solidFill>
                  <a:srgbClr val="C00000"/>
                </a:solidFill>
                <a:highlight>
                  <a:srgbClr val="C0C0C0"/>
                </a:highlight>
              </a:rPr>
              <a:t>namespace_name</a:t>
            </a:r>
            <a:r>
              <a:rPr lang="zh-CN" altLang="en-US" sz="2400">
                <a:highlight>
                  <a:srgbClr val="C0C0C0"/>
                </a:highlight>
              </a:rPr>
              <a:t>::name</a:t>
            </a:r>
            <a:r>
              <a:rPr lang="zh-CN" altLang="en-US" sz="2400"/>
              <a:t> in a function</a:t>
            </a:r>
            <a:r>
              <a:rPr lang="en-US" altLang="zh-CN" sz="2400"/>
              <a:t> </a:t>
            </a:r>
            <a:r>
              <a:rPr lang="zh-CN" altLang="en-US" sz="2400"/>
              <a:t>prototype means “this is the implementation</a:t>
            </a:r>
            <a:r>
              <a:rPr lang="en-US" altLang="zh-CN" sz="2400"/>
              <a:t> </a:t>
            </a:r>
            <a:r>
              <a:rPr lang="zh-CN" altLang="en-US" sz="2400"/>
              <a:t>for an interface function in </a:t>
            </a:r>
            <a:r>
              <a:rPr lang="zh-CN" altLang="en-US" sz="2400">
                <a:solidFill>
                  <a:srgbClr val="C00000"/>
                </a:solidFill>
                <a:highlight>
                  <a:srgbClr val="C0C0C0"/>
                </a:highlight>
              </a:rPr>
              <a:t>namespace_name</a:t>
            </a:r>
            <a:r>
              <a:rPr lang="zh-CN" altLang="en-US" sz="2400"/>
              <a:t>”</a:t>
            </a:r>
            <a:endParaRPr lang="zh-CN" altLang="en-US" sz="2400"/>
          </a:p>
          <a:p>
            <a:pPr marL="0" indent="0">
              <a:buNone/>
            </a:pPr>
            <a:r>
              <a:rPr lang="zh-CN" altLang="en-US" sz="2400"/>
              <a:t>- Inside the </a:t>
            </a:r>
            <a:r>
              <a:rPr lang="zh-CN" altLang="en-US" sz="2400">
                <a:highlight>
                  <a:srgbClr val="C0C0C0"/>
                </a:highlight>
              </a:rPr>
              <a:t>{...}</a:t>
            </a:r>
            <a:r>
              <a:rPr lang="zh-CN" altLang="en-US" sz="2400"/>
              <a:t> the private member variables</a:t>
            </a:r>
            <a:r>
              <a:rPr lang="en-US" altLang="zh-CN" sz="2400"/>
              <a:t> </a:t>
            </a:r>
            <a:r>
              <a:rPr lang="zh-CN" altLang="en-US" sz="2400"/>
              <a:t>for </a:t>
            </a:r>
            <a:r>
              <a:rPr lang="zh-CN" altLang="en-US" sz="2400">
                <a:solidFill>
                  <a:srgbClr val="C00000"/>
                </a:solidFill>
                <a:highlight>
                  <a:srgbClr val="C0C0C0"/>
                </a:highlight>
              </a:rPr>
              <a:t>namespace_name </a:t>
            </a:r>
            <a:r>
              <a:rPr lang="zh-CN" altLang="en-US" sz="2400"/>
              <a:t>will be in scope!</a:t>
            </a:r>
            <a:endParaRPr lang="zh-CN" altLang="en-US" sz="2400"/>
          </a:p>
        </p:txBody>
      </p:sp>
      <p:sp>
        <p:nvSpPr>
          <p:cNvPr id="3" name="标题 2"/>
          <p:cNvSpPr>
            <a:spLocks noGrp="1"/>
          </p:cNvSpPr>
          <p:nvPr>
            <p:ph type="title"/>
          </p:nvPr>
        </p:nvSpPr>
        <p:spPr/>
        <p:txBody>
          <a:bodyPr/>
          <a:p>
            <a:r>
              <a:rPr lang="zh-CN" altLang="en-US"/>
              <a:t>Function definitions with namespaces!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378460" y="4018915"/>
            <a:ext cx="11325225" cy="85725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581025" y="1202055"/>
            <a:ext cx="6159500" cy="475932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7366000" y="1202055"/>
            <a:ext cx="3582035" cy="3784600"/>
          </a:xfrm>
          <a:prstGeom prst="rect">
            <a:avLst/>
          </a:prstGeom>
        </p:spPr>
      </p:pic>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529590" y="1211580"/>
            <a:ext cx="5995670" cy="475932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7093585" y="1211580"/>
            <a:ext cx="3578225" cy="3872230"/>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608400" y="1187505"/>
            <a:ext cx="10969200" cy="4759200"/>
          </a:xfrm>
        </p:spPr>
        <p:txBody>
          <a:bodyPr/>
          <a:p>
            <a:pPr marL="0" indent="0">
              <a:buNone/>
            </a:pPr>
            <a:r>
              <a:rPr lang="zh-CN" altLang="en-US" sz="2000"/>
              <a:t>- Here, we mean “set the Student private</a:t>
            </a:r>
            <a:r>
              <a:rPr lang="en-US" altLang="zh-CN" sz="2000"/>
              <a:t> </a:t>
            </a:r>
            <a:r>
              <a:rPr lang="zh-CN" altLang="en-US" sz="2000"/>
              <a:t>member variable </a:t>
            </a:r>
            <a:r>
              <a:rPr lang="zh-CN" altLang="en-US" sz="2000">
                <a:highlight>
                  <a:srgbClr val="C0C0C0"/>
                </a:highlight>
              </a:rPr>
              <a:t>name </a:t>
            </a:r>
            <a:r>
              <a:rPr lang="zh-CN" altLang="en-US" sz="2000"/>
              <a:t>equal to the parameter</a:t>
            </a:r>
            <a:endParaRPr lang="zh-CN" altLang="en-US" sz="2000"/>
          </a:p>
        </p:txBody>
      </p:sp>
      <p:sp>
        <p:nvSpPr>
          <p:cNvPr id="3" name="标题 2"/>
          <p:cNvSpPr>
            <a:spLocks noGrp="1"/>
          </p:cNvSpPr>
          <p:nvPr>
            <p:ph type="title"/>
          </p:nvPr>
        </p:nvSpPr>
        <p:spPr/>
        <p:txBody>
          <a:bodyPr/>
          <a:p>
            <a:r>
              <a:rPr lang="zh-CN" altLang="en-US"/>
              <a:t>The </a:t>
            </a:r>
            <a:r>
              <a:rPr lang="zh-CN" altLang="en-US">
                <a:highlight>
                  <a:srgbClr val="C0C0C0"/>
                </a:highlight>
              </a:rPr>
              <a:t>this</a:t>
            </a:r>
            <a:r>
              <a:rPr lang="zh-CN" altLang="en-US"/>
              <a:t> keyword!</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970915" y="2280920"/>
            <a:ext cx="9731375" cy="99631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970915" y="3429000"/>
            <a:ext cx="9722485" cy="1013460"/>
          </a:xfrm>
          <a:prstGeom prst="rect">
            <a:avLst/>
          </a:prstGeom>
        </p:spPr>
      </p:pic>
      <p:sp>
        <p:nvSpPr>
          <p:cNvPr id="8" name="文本框 7"/>
          <p:cNvSpPr txBox="1"/>
          <p:nvPr/>
        </p:nvSpPr>
        <p:spPr>
          <a:xfrm>
            <a:off x="670560" y="4641850"/>
            <a:ext cx="10958830" cy="1419860"/>
          </a:xfrm>
          <a:prstGeom prst="rect">
            <a:avLst/>
          </a:prstGeom>
          <a:noFill/>
        </p:spPr>
        <p:txBody>
          <a:bodyPr wrap="square" rtlCol="0" anchor="t">
            <a:spAutoFit/>
          </a:bodyPr>
          <a:p>
            <a:pPr algn="l">
              <a:lnSpc>
                <a:spcPct val="130000"/>
              </a:lnSpc>
              <a:spcBef>
                <a:spcPts val="0"/>
              </a:spcBef>
              <a:spcAft>
                <a:spcPts val="1000"/>
              </a:spcAft>
              <a:buClrTx/>
              <a:buSzTx/>
              <a:buFont typeface="Arial" panose="020B0604020202020204" pitchFamily="34" charset="0"/>
            </a:pPr>
            <a:r>
              <a:rPr lang="zh-CN" altLang="en-US" sz="2000" spc="150">
                <a:solidFill>
                  <a:schemeClr val="tx1">
                    <a:lumMod val="65000"/>
                    <a:lumOff val="35000"/>
                  </a:schemeClr>
                </a:solidFill>
                <a:uFillTx/>
              </a:rPr>
              <a:t>-</a:t>
            </a:r>
            <a:r>
              <a:rPr lang="zh-CN" altLang="en-US" sz="2000" spc="150">
                <a:solidFill>
                  <a:schemeClr val="tx1">
                    <a:lumMod val="65000"/>
                    <a:lumOff val="35000"/>
                  </a:schemeClr>
                </a:solidFill>
                <a:highlight>
                  <a:srgbClr val="C0C0C0"/>
                </a:highlight>
                <a:uFillTx/>
              </a:rPr>
              <a:t> this-&gt;element_name</a:t>
            </a:r>
            <a:r>
              <a:rPr lang="zh-CN" altLang="en-US" sz="2000" spc="150">
                <a:solidFill>
                  <a:schemeClr val="tx1">
                    <a:lumMod val="65000"/>
                    <a:lumOff val="35000"/>
                  </a:schemeClr>
                </a:solidFill>
                <a:uFillTx/>
              </a:rPr>
              <a:t> means “the item in this</a:t>
            </a:r>
            <a:r>
              <a:rPr lang="en-US" altLang="zh-CN" sz="2000" spc="150">
                <a:solidFill>
                  <a:schemeClr val="tx1">
                    <a:lumMod val="65000"/>
                    <a:lumOff val="35000"/>
                  </a:schemeClr>
                </a:solidFill>
                <a:uFillTx/>
              </a:rPr>
              <a:t> </a:t>
            </a:r>
            <a:r>
              <a:rPr lang="zh-CN" altLang="en-US" sz="2000" spc="150">
                <a:solidFill>
                  <a:schemeClr val="tx1">
                    <a:lumMod val="65000"/>
                    <a:lumOff val="35000"/>
                  </a:schemeClr>
                </a:solidFill>
                <a:uFillTx/>
              </a:rPr>
              <a:t>Student object with name element_name”.</a:t>
            </a:r>
            <a:endParaRPr lang="zh-CN" altLang="en-US" sz="2000" spc="150">
              <a:solidFill>
                <a:schemeClr val="tx1">
                  <a:lumMod val="65000"/>
                  <a:lumOff val="35000"/>
                </a:schemeClr>
              </a:solidFill>
              <a:uFillTx/>
            </a:endParaRPr>
          </a:p>
          <a:p>
            <a:pPr algn="l">
              <a:lnSpc>
                <a:spcPct val="130000"/>
              </a:lnSpc>
              <a:spcBef>
                <a:spcPts val="0"/>
              </a:spcBef>
              <a:spcAft>
                <a:spcPts val="1000"/>
              </a:spcAft>
              <a:buClrTx/>
              <a:buSzTx/>
              <a:buFont typeface="Arial" panose="020B0604020202020204" pitchFamily="34" charset="0"/>
            </a:pPr>
            <a:r>
              <a:rPr lang="zh-CN" altLang="en-US" sz="2000" spc="150">
                <a:solidFill>
                  <a:schemeClr val="tx1">
                    <a:lumMod val="65000"/>
                    <a:lumOff val="35000"/>
                  </a:schemeClr>
                </a:solidFill>
                <a:uFillTx/>
              </a:rPr>
              <a:t>Use</a:t>
            </a:r>
            <a:r>
              <a:rPr lang="zh-CN" altLang="en-US" sz="2000" spc="150">
                <a:solidFill>
                  <a:schemeClr val="tx1">
                    <a:lumMod val="65000"/>
                    <a:lumOff val="35000"/>
                  </a:schemeClr>
                </a:solidFill>
                <a:highlight>
                  <a:srgbClr val="C0C0C0"/>
                </a:highlight>
                <a:uFillTx/>
              </a:rPr>
              <a:t> </a:t>
            </a:r>
            <a:r>
              <a:rPr lang="zh-CN" altLang="en-US" sz="2000" spc="150">
                <a:solidFill>
                  <a:srgbClr val="A8302C"/>
                </a:solidFill>
                <a:highlight>
                  <a:srgbClr val="C0C0C0"/>
                </a:highlight>
                <a:uFillTx/>
              </a:rPr>
              <a:t>this</a:t>
            </a:r>
            <a:r>
              <a:rPr lang="zh-CN" altLang="en-US" sz="2000" spc="150">
                <a:solidFill>
                  <a:schemeClr val="tx1">
                    <a:lumMod val="65000"/>
                    <a:lumOff val="35000"/>
                  </a:schemeClr>
                </a:solidFill>
                <a:uFillTx/>
              </a:rPr>
              <a:t> for naming conflicts!</a:t>
            </a:r>
            <a:endParaRPr lang="zh-CN" altLang="en-US" sz="2000" spc="150">
              <a:solidFill>
                <a:schemeClr val="tx1">
                  <a:lumMod val="65000"/>
                  <a:lumOff val="35000"/>
                </a:schemeClr>
              </a:solidFill>
              <a:uFillTx/>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333375" y="1138555"/>
            <a:ext cx="6327775" cy="475932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918325" y="1138555"/>
            <a:ext cx="4061460" cy="4321810"/>
          </a:xfrm>
          <a:prstGeom prst="rect">
            <a:avLst/>
          </a:prstGeom>
        </p:spPr>
      </p:pic>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357505" y="1132205"/>
            <a:ext cx="5891530" cy="475932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657975" y="1132205"/>
            <a:ext cx="3827780" cy="4041775"/>
          </a:xfrm>
          <a:prstGeom prst="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400"/>
              <a:t>- Define how the member variables of an object</a:t>
            </a:r>
            <a:r>
              <a:rPr lang="en-US" altLang="zh-CN" sz="2400"/>
              <a:t> </a:t>
            </a:r>
            <a:r>
              <a:rPr lang="zh-CN" altLang="en-US" sz="2400"/>
              <a:t>is initialized</a:t>
            </a:r>
            <a:endParaRPr lang="zh-CN" altLang="en-US" sz="2400"/>
          </a:p>
          <a:p>
            <a:pPr marL="0" indent="0">
              <a:buNone/>
            </a:pPr>
            <a:r>
              <a:rPr lang="zh-CN" altLang="en-US" sz="2400"/>
              <a:t>- What gets called when you first create a</a:t>
            </a:r>
            <a:r>
              <a:rPr lang="en-US" altLang="zh-CN" sz="2400"/>
              <a:t> </a:t>
            </a:r>
            <a:r>
              <a:rPr lang="zh-CN" altLang="en-US" sz="2400"/>
              <a:t>Student object</a:t>
            </a:r>
            <a:endParaRPr lang="zh-CN" altLang="en-US" sz="2400"/>
          </a:p>
        </p:txBody>
      </p:sp>
      <p:sp>
        <p:nvSpPr>
          <p:cNvPr id="3" name="标题 2"/>
          <p:cNvSpPr>
            <a:spLocks noGrp="1"/>
          </p:cNvSpPr>
          <p:nvPr>
            <p:ph type="title"/>
          </p:nvPr>
        </p:nvSpPr>
        <p:spPr/>
        <p:txBody>
          <a:bodyPr/>
          <a:p>
            <a:r>
              <a:rPr lang="zh-CN" altLang="en-US"/>
              <a:t>Constructors 1.0</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946150" y="3131185"/>
            <a:ext cx="8557260" cy="206565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253990" y="3131185"/>
            <a:ext cx="5471160" cy="2892425"/>
          </a:xfrm>
          <a:prstGeom prst="rect">
            <a:avLst/>
          </a:prstGeom>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400"/>
              <a:t>- Overloadable!</a:t>
            </a:r>
            <a:endParaRPr lang="zh-CN" altLang="en-US" sz="2400"/>
          </a:p>
        </p:txBody>
      </p:sp>
      <p:sp>
        <p:nvSpPr>
          <p:cNvPr id="3" name="标题 2"/>
          <p:cNvSpPr>
            <a:spLocks noGrp="1"/>
          </p:cNvSpPr>
          <p:nvPr>
            <p:ph type="title"/>
          </p:nvPr>
        </p:nvSpPr>
        <p:spPr/>
        <p:txBody>
          <a:bodyPr/>
          <a:p>
            <a:r>
              <a:rPr lang="zh-CN" altLang="en-US"/>
              <a:t>Constructors 2.0</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608330" y="2867025"/>
            <a:ext cx="8162290" cy="2512695"/>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a:t>- Use initializer lists for speedier construction!</a:t>
            </a:r>
            <a:endParaRPr lang="zh-CN" altLang="en-US"/>
          </a:p>
        </p:txBody>
      </p:sp>
      <p:sp>
        <p:nvSpPr>
          <p:cNvPr id="3" name="标题 2"/>
          <p:cNvSpPr>
            <a:spLocks noGrp="1"/>
          </p:cNvSpPr>
          <p:nvPr>
            <p:ph type="title"/>
          </p:nvPr>
        </p:nvSpPr>
        <p:spPr/>
        <p:txBody>
          <a:bodyPr/>
          <a:p>
            <a:r>
              <a:rPr lang="zh-CN" altLang="en-US"/>
              <a:t>Constructors 3.0</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1106805" y="3095625"/>
            <a:ext cx="9674860" cy="187134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975985" y="2597785"/>
            <a:ext cx="3253740" cy="497840"/>
          </a:xfrm>
          <a:prstGeom prst="rect">
            <a:avLst/>
          </a:prstGeom>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14300" y="0"/>
            <a:ext cx="8571230" cy="705485"/>
          </a:xfrm>
        </p:spPr>
        <p:txBody>
          <a:bodyPr>
            <a:normAutofit/>
          </a:bodyPr>
          <a:p>
            <a:r>
              <a:rPr lang="zh-CN" altLang="en-US"/>
              <a:t>Putting it all together: Using your shiny new class!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11505" y="1372870"/>
            <a:ext cx="10968990" cy="4398645"/>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800" b="1"/>
              <a:t>This </a:t>
            </a:r>
            <a:r>
              <a:rPr lang="en-US" altLang="zh-CN" sz="2800" b="1"/>
              <a:t>lecture</a:t>
            </a:r>
            <a:r>
              <a:rPr lang="zh-CN" altLang="en-US" sz="2800" b="1"/>
              <a:t> combines reading</a:t>
            </a:r>
            <a:r>
              <a:rPr lang="en-US" altLang="zh-CN" sz="2800" b="1"/>
              <a:t> materials</a:t>
            </a:r>
            <a:r>
              <a:rPr lang="zh-CN" altLang="en-US" sz="2800" b="1"/>
              <a:t>: </a:t>
            </a:r>
            <a:r>
              <a:rPr lang="en-US" altLang="zh-CN" sz="2800" b="1"/>
              <a:t>P</a:t>
            </a:r>
            <a:r>
              <a:rPr lang="zh-CN" altLang="en-US" sz="2800" b="1"/>
              <a:t>ages 193-232 of the textbook</a:t>
            </a:r>
            <a:r>
              <a:rPr lang="en-US" altLang="zh-CN" sz="2800" b="1"/>
              <a:t>.</a:t>
            </a:r>
            <a:endParaRPr lang="en-US" altLang="zh-CN" sz="2800" b="1"/>
          </a:p>
          <a:p>
            <a:pPr marL="0" indent="0">
              <a:buNone/>
            </a:pPr>
            <a:endParaRPr lang="en-US" altLang="zh-CN" sz="2800" b="1"/>
          </a:p>
          <a:p>
            <a:pPr marL="0" indent="0">
              <a:buNone/>
            </a:pPr>
            <a:r>
              <a:rPr lang="en-US" altLang="zh-CN" sz="2800" b="1"/>
              <a:t>(Chapter 8: Abstraction and Classes)</a:t>
            </a:r>
            <a:endParaRPr lang="en-US" altLang="zh-CN" sz="2800" b="1"/>
          </a:p>
        </p:txBody>
      </p:sp>
      <p:sp>
        <p:nvSpPr>
          <p:cNvPr id="3" name="标题 2"/>
          <p:cNvSpPr>
            <a:spLocks noGrp="1"/>
          </p:cNvSpPr>
          <p:nvPr>
            <p:ph type="title"/>
          </p:nvPr>
        </p:nvSpPr>
        <p:spPr/>
        <p:txBody>
          <a:bodyPr/>
          <a:p>
            <a:endParaRPr lang="en-US" altLang="zh-CN"/>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14300" y="0"/>
            <a:ext cx="9022715" cy="705485"/>
          </a:xfrm>
        </p:spPr>
        <p:txBody>
          <a:bodyPr>
            <a:normAutofit/>
          </a:bodyPr>
          <a:p>
            <a:r>
              <a:rPr lang="zh-CN" altLang="en-US"/>
              <a:t>Putting it all together: Using your shiny new class!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08330" y="1497330"/>
            <a:ext cx="10968990" cy="425196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a:t>- Arrays are a primitive type! They are the building blocks of all containers</a:t>
            </a:r>
            <a:endParaRPr lang="zh-CN" altLang="en-US"/>
          </a:p>
          <a:p>
            <a:pPr marL="0" indent="0">
              <a:buNone/>
            </a:pPr>
            <a:r>
              <a:rPr lang="zh-CN" altLang="en-US"/>
              <a:t>- Think of them as lists of objects of </a:t>
            </a:r>
            <a:r>
              <a:rPr lang="zh-CN" altLang="en-US" b="1" u="sng"/>
              <a:t>fixed size</a:t>
            </a:r>
            <a:r>
              <a:rPr lang="zh-CN" altLang="en-US"/>
              <a:t> that you can </a:t>
            </a:r>
            <a:r>
              <a:rPr lang="zh-CN" altLang="en-US" b="1" u="sng"/>
              <a:t>index into</a:t>
            </a:r>
            <a:endParaRPr lang="zh-CN" altLang="en-US"/>
          </a:p>
          <a:p>
            <a:pPr marL="0" indent="0">
              <a:buNone/>
            </a:pPr>
            <a:r>
              <a:rPr lang="zh-CN" altLang="en-US" b="1"/>
              <a:t>- Think of them as the struct version of vectors. You should not be using</a:t>
            </a:r>
            <a:r>
              <a:rPr lang="en-US" altLang="zh-CN" b="1"/>
              <a:t> </a:t>
            </a:r>
            <a:r>
              <a:rPr lang="zh-CN" altLang="en-US" b="1"/>
              <a:t>them in application code! Vectors are the STL interface for arrays!</a:t>
            </a:r>
            <a:endParaRPr lang="zh-CN" altLang="en-US" b="1"/>
          </a:p>
        </p:txBody>
      </p:sp>
      <p:sp>
        <p:nvSpPr>
          <p:cNvPr id="3" name="标题 2"/>
          <p:cNvSpPr>
            <a:spLocks noGrp="1"/>
          </p:cNvSpPr>
          <p:nvPr>
            <p:ph type="title"/>
          </p:nvPr>
        </p:nvSpPr>
        <p:spPr/>
        <p:txBody>
          <a:bodyPr/>
          <a:p>
            <a:r>
              <a:rPr lang="zh-CN" altLang="en-US"/>
              <a:t>Aside… Arrays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828040" y="3483610"/>
            <a:ext cx="7857490" cy="2429510"/>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Recall: Arrays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73735" y="1314450"/>
            <a:ext cx="10968990" cy="4419600"/>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a:t>- Arrays are memory </a:t>
            </a:r>
            <a:r>
              <a:rPr lang="zh-CN" altLang="en-US" b="1"/>
              <a:t>WE</a:t>
            </a:r>
            <a:r>
              <a:rPr lang="zh-CN" altLang="en-US"/>
              <a:t> allocate, so we need to give</a:t>
            </a:r>
            <a:endParaRPr lang="zh-CN" altLang="en-US"/>
          </a:p>
          <a:p>
            <a:pPr marL="0" indent="0">
              <a:buNone/>
            </a:pPr>
            <a:r>
              <a:rPr lang="zh-CN" altLang="en-US"/>
              <a:t>instructions for when to deallocate that memory!</a:t>
            </a:r>
            <a:endParaRPr lang="zh-CN" altLang="en-US"/>
          </a:p>
          <a:p>
            <a:pPr marL="0" indent="0">
              <a:buNone/>
            </a:pPr>
            <a:r>
              <a:rPr lang="zh-CN" altLang="en-US"/>
              <a:t>- When we are done using our array, we need to delete [] it!</a:t>
            </a:r>
            <a:endParaRPr lang="zh-CN" altLang="en-US"/>
          </a:p>
        </p:txBody>
      </p:sp>
      <p:sp>
        <p:nvSpPr>
          <p:cNvPr id="3" name="标题 2"/>
          <p:cNvSpPr>
            <a:spLocks noGrp="1"/>
          </p:cNvSpPr>
          <p:nvPr>
            <p:ph type="title"/>
          </p:nvPr>
        </p:nvSpPr>
        <p:spPr/>
        <p:txBody>
          <a:bodyPr/>
          <a:p>
            <a:r>
              <a:rPr lang="zh-CN" altLang="en-US"/>
              <a:t>Memory Management</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787400" y="3429000"/>
            <a:ext cx="9451340" cy="2691130"/>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000"/>
              <a:t>- deleteing (almost) always happens in the </a:t>
            </a:r>
            <a:r>
              <a:rPr lang="zh-CN" altLang="en-US" sz="2000" b="1"/>
              <a:t>destructor</a:t>
            </a:r>
            <a:r>
              <a:rPr lang="zh-CN" altLang="en-US" sz="2000"/>
              <a:t> of a</a:t>
            </a:r>
            <a:r>
              <a:rPr lang="en-US" altLang="zh-CN" sz="2000"/>
              <a:t> </a:t>
            </a:r>
            <a:r>
              <a:rPr lang="zh-CN" altLang="en-US" sz="2000"/>
              <a:t>class!</a:t>
            </a:r>
            <a:endParaRPr lang="zh-CN" altLang="en-US" sz="2000"/>
          </a:p>
          <a:p>
            <a:pPr marL="0" indent="0">
              <a:buNone/>
            </a:pPr>
            <a:r>
              <a:rPr lang="zh-CN" altLang="en-US" sz="2000"/>
              <a:t>- The destructor is defined using Class_name::~Class_name()</a:t>
            </a:r>
            <a:endParaRPr lang="zh-CN" altLang="en-US" sz="2000"/>
          </a:p>
          <a:p>
            <a:pPr marL="0" indent="0">
              <a:buNone/>
            </a:pPr>
            <a:r>
              <a:rPr lang="zh-CN" altLang="en-US" sz="2000"/>
              <a:t>- No one ever explicitly calls it! Its called when Class_name</a:t>
            </a:r>
            <a:r>
              <a:rPr lang="en-US" altLang="zh-CN" sz="2000"/>
              <a:t> </a:t>
            </a:r>
            <a:r>
              <a:rPr lang="zh-CN" altLang="en-US" sz="2000"/>
              <a:t>object go out of scope!</a:t>
            </a:r>
            <a:endParaRPr lang="zh-CN" altLang="en-US" sz="2000"/>
          </a:p>
          <a:p>
            <a:pPr marL="0" indent="0">
              <a:buNone/>
            </a:pPr>
            <a:r>
              <a:rPr lang="zh-CN" altLang="en-US" sz="2000"/>
              <a:t>- Just like all member functions, declare it in the .h and</a:t>
            </a:r>
            <a:r>
              <a:rPr lang="en-US" altLang="zh-CN" sz="2000"/>
              <a:t> </a:t>
            </a:r>
            <a:r>
              <a:rPr lang="zh-CN" altLang="en-US" sz="2000"/>
              <a:t>implement in the .cpp!</a:t>
            </a:r>
            <a:endParaRPr lang="zh-CN" altLang="en-US" sz="2000"/>
          </a:p>
        </p:txBody>
      </p:sp>
      <p:sp>
        <p:nvSpPr>
          <p:cNvPr id="3" name="标题 2"/>
          <p:cNvSpPr>
            <a:spLocks noGrp="1"/>
          </p:cNvSpPr>
          <p:nvPr>
            <p:ph type="title"/>
          </p:nvPr>
        </p:nvSpPr>
        <p:spPr/>
        <p:txBody>
          <a:bodyPr/>
          <a:p>
            <a:r>
              <a:rPr lang="zh-CN" altLang="en-US"/>
              <a:t>Destructors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000"/>
              <a:t>- Free your memory!</a:t>
            </a:r>
            <a:endParaRPr lang="zh-CN" altLang="en-US" sz="2000"/>
          </a:p>
        </p:txBody>
      </p:sp>
      <p:sp>
        <p:nvSpPr>
          <p:cNvPr id="3" name="标题 2"/>
          <p:cNvSpPr>
            <a:spLocks noGrp="1"/>
          </p:cNvSpPr>
          <p:nvPr>
            <p:ph type="title"/>
          </p:nvPr>
        </p:nvSpPr>
        <p:spPr/>
        <p:txBody>
          <a:bodyPr/>
          <a:p>
            <a:r>
              <a:rPr lang="zh-CN" altLang="en-US"/>
              <a:t>Destructor</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518795" y="2767965"/>
            <a:ext cx="10065385" cy="2303145"/>
          </a:xfrm>
          <a:prstGeom prst="rect">
            <a:avLst/>
          </a:prstGeom>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400">
                <a:highlight>
                  <a:srgbClr val="00FF00"/>
                </a:highlight>
              </a:rPr>
              <a:t>Fundamental Theorem of</a:t>
            </a:r>
            <a:r>
              <a:rPr lang="en-US" altLang="zh-CN" sz="2400">
                <a:highlight>
                  <a:srgbClr val="00FF00"/>
                </a:highlight>
              </a:rPr>
              <a:t> </a:t>
            </a:r>
            <a:r>
              <a:rPr lang="zh-CN" altLang="en-US" sz="2400">
                <a:highlight>
                  <a:srgbClr val="00FF00"/>
                </a:highlight>
              </a:rPr>
              <a:t>Software Engineering</a:t>
            </a:r>
            <a:r>
              <a:rPr lang="zh-CN" altLang="en-US" sz="2400"/>
              <a:t>: Any</a:t>
            </a:r>
            <a:r>
              <a:rPr lang="en-US" altLang="zh-CN" sz="2400"/>
              <a:t> </a:t>
            </a:r>
            <a:r>
              <a:rPr lang="zh-CN" altLang="en-US" sz="2400"/>
              <a:t>problem can be solved by adding</a:t>
            </a:r>
            <a:r>
              <a:rPr lang="en-US" altLang="zh-CN" sz="2400"/>
              <a:t> </a:t>
            </a:r>
            <a:r>
              <a:rPr lang="zh-CN" altLang="en-US" sz="2400"/>
              <a:t>enough layers of indirection.</a:t>
            </a:r>
            <a:endParaRPr lang="zh-CN" altLang="en-US" sz="2400"/>
          </a:p>
        </p:txBody>
      </p:sp>
      <p:sp>
        <p:nvSpPr>
          <p:cNvPr id="3" name="标题 2"/>
          <p:cNvSpPr>
            <a:spLocks noGrp="1"/>
          </p:cNvSpPr>
          <p:nvPr>
            <p:ph type="title"/>
          </p:nvPr>
        </p:nvSpPr>
        <p:spPr/>
        <p:txBody>
          <a:bodyPr/>
          <a:p>
            <a:r>
              <a:rPr lang="zh-CN" altLang="en-US"/>
              <a:t>Definition</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000"/>
              <a:t>- Vectors should be able to contain any data type!</a:t>
            </a:r>
            <a:endParaRPr lang="zh-CN" altLang="en-US" sz="2000"/>
          </a:p>
          <a:p>
            <a:pPr marL="0" indent="0">
              <a:buNone/>
            </a:pPr>
            <a:endParaRPr lang="zh-CN" altLang="en-US" sz="2000"/>
          </a:p>
          <a:p>
            <a:pPr marL="0" indent="0">
              <a:buNone/>
            </a:pPr>
            <a:endParaRPr lang="zh-CN" altLang="en-US" sz="2000"/>
          </a:p>
          <a:p>
            <a:pPr marL="0" indent="0">
              <a:buNone/>
            </a:pPr>
            <a:r>
              <a:rPr lang="zh-CN" altLang="en-US" sz="2000"/>
              <a:t>- What if we want to make a vector of Students?</a:t>
            </a:r>
            <a:endParaRPr lang="zh-CN" altLang="en-US" sz="2000"/>
          </a:p>
          <a:p>
            <a:pPr marL="457200" lvl="1" indent="0">
              <a:buNone/>
            </a:pPr>
            <a:r>
              <a:rPr lang="zh-CN" altLang="en-US" sz="1800"/>
              <a:t>- How are we supposed to know about every</a:t>
            </a:r>
            <a:r>
              <a:rPr lang="en-US" altLang="zh-CN" sz="1800"/>
              <a:t> </a:t>
            </a:r>
            <a:r>
              <a:rPr lang="zh-CN" altLang="en-US" sz="1800"/>
              <a:t>custom class?</a:t>
            </a:r>
            <a:endParaRPr lang="zh-CN" altLang="en-US" sz="1800"/>
          </a:p>
          <a:p>
            <a:pPr marL="0" indent="0">
              <a:buNone/>
            </a:pPr>
            <a:r>
              <a:rPr lang="zh-CN" altLang="en-US" sz="2000"/>
              <a:t>- What if we don’t want to write a class for every</a:t>
            </a:r>
            <a:r>
              <a:rPr lang="en-US" altLang="zh-CN" sz="2000"/>
              <a:t> </a:t>
            </a:r>
            <a:r>
              <a:rPr lang="zh-CN" altLang="en-US" sz="2000"/>
              <a:t>type we can think of?</a:t>
            </a:r>
            <a:endParaRPr lang="zh-CN" altLang="en-US" sz="2000"/>
          </a:p>
        </p:txBody>
      </p:sp>
      <p:sp>
        <p:nvSpPr>
          <p:cNvPr id="3" name="标题 2"/>
          <p:cNvSpPr>
            <a:spLocks noGrp="1"/>
          </p:cNvSpPr>
          <p:nvPr>
            <p:ph type="title"/>
          </p:nvPr>
        </p:nvSpPr>
        <p:spPr/>
        <p:txBody>
          <a:bodyPr/>
          <a:p>
            <a:r>
              <a:rPr lang="zh-CN" altLang="en-US"/>
              <a:t>The problem with StrVector</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427990" y="2248535"/>
            <a:ext cx="10958195" cy="60071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427990" y="4879340"/>
            <a:ext cx="11231880" cy="573405"/>
          </a:xfrm>
          <a:prstGeom prst="rect">
            <a:avLst/>
          </a:prstGeom>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400">
                <a:highlight>
                  <a:srgbClr val="00FF00"/>
                </a:highlight>
              </a:rPr>
              <a:t>Template Class</a:t>
            </a:r>
            <a:r>
              <a:rPr lang="zh-CN" altLang="en-US" sz="2400"/>
              <a:t>: A class that</a:t>
            </a:r>
            <a:r>
              <a:rPr lang="en-US" altLang="zh-CN" sz="2400"/>
              <a:t> </a:t>
            </a:r>
            <a:r>
              <a:rPr lang="zh-CN" altLang="en-US" sz="2400"/>
              <a:t>is parametrized over some</a:t>
            </a:r>
            <a:r>
              <a:rPr lang="en-US" altLang="zh-CN" sz="2400"/>
              <a:t> </a:t>
            </a:r>
            <a:r>
              <a:rPr lang="zh-CN" altLang="en-US" sz="2400"/>
              <a:t>number of types. A class that</a:t>
            </a:r>
            <a:r>
              <a:rPr lang="en-US" altLang="zh-CN" sz="2400"/>
              <a:t> </a:t>
            </a:r>
            <a:r>
              <a:rPr lang="zh-CN" altLang="en-US" sz="2400"/>
              <a:t>is comprised of member</a:t>
            </a:r>
            <a:r>
              <a:rPr lang="en-US" altLang="zh-CN" sz="2400"/>
              <a:t> </a:t>
            </a:r>
            <a:r>
              <a:rPr lang="zh-CN" altLang="en-US" sz="2400"/>
              <a:t>variables of a general</a:t>
            </a:r>
            <a:r>
              <a:rPr lang="en-US" altLang="zh-CN" sz="2400"/>
              <a:t> </a:t>
            </a:r>
            <a:r>
              <a:rPr lang="zh-CN" altLang="en-US" sz="2400"/>
              <a:t>type/types.</a:t>
            </a:r>
            <a:endParaRPr lang="zh-CN" altLang="en-US" sz="2400"/>
          </a:p>
        </p:txBody>
      </p:sp>
      <p:sp>
        <p:nvSpPr>
          <p:cNvPr id="3" name="标题 2"/>
          <p:cNvSpPr>
            <a:spLocks noGrp="1"/>
          </p:cNvSpPr>
          <p:nvPr>
            <p:ph type="title"/>
          </p:nvPr>
        </p:nvSpPr>
        <p:spPr/>
        <p:txBody>
          <a:bodyPr/>
          <a:p>
            <a:r>
              <a:rPr lang="zh-CN" altLang="en-US"/>
              <a:t>Definition</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u="sng"/>
              <a:t>- Vectors!</a:t>
            </a:r>
            <a:endParaRPr lang="zh-CN" altLang="en-US" u="sng"/>
          </a:p>
          <a:p>
            <a:pPr marL="0" indent="0">
              <a:buNone/>
            </a:pPr>
            <a:endParaRPr lang="zh-CN" altLang="en-US" u="sng"/>
          </a:p>
          <a:p>
            <a:pPr marL="0" indent="0">
              <a:buNone/>
            </a:pPr>
            <a:endParaRPr lang="zh-CN" altLang="en-US" u="sng"/>
          </a:p>
          <a:p>
            <a:pPr marL="0" indent="0">
              <a:buNone/>
            </a:pPr>
            <a:r>
              <a:rPr lang="zh-CN" altLang="en-US" u="sng"/>
              <a:t>- Maps!</a:t>
            </a:r>
            <a:endParaRPr lang="zh-CN" altLang="en-US" u="sng"/>
          </a:p>
          <a:p>
            <a:pPr marL="0" indent="0">
              <a:buNone/>
            </a:pPr>
            <a:endParaRPr lang="zh-CN" altLang="en-US" u="sng"/>
          </a:p>
          <a:p>
            <a:pPr marL="0" indent="0">
              <a:buNone/>
            </a:pPr>
            <a:endParaRPr lang="zh-CN" altLang="en-US" u="sng"/>
          </a:p>
          <a:p>
            <a:pPr marL="0" indent="0">
              <a:buNone/>
            </a:pPr>
            <a:r>
              <a:rPr lang="zh-CN" altLang="en-US" u="sng"/>
              <a:t>- Sets!</a:t>
            </a:r>
            <a:endParaRPr lang="zh-CN" altLang="en-US" u="sng"/>
          </a:p>
        </p:txBody>
      </p:sp>
      <p:sp>
        <p:nvSpPr>
          <p:cNvPr id="3" name="标题 2"/>
          <p:cNvSpPr>
            <a:spLocks noGrp="1"/>
          </p:cNvSpPr>
          <p:nvPr>
            <p:ph type="title"/>
          </p:nvPr>
        </p:nvSpPr>
        <p:spPr/>
        <p:txBody>
          <a:bodyPr/>
          <a:p>
            <a:r>
              <a:rPr lang="zh-CN" altLang="en-US"/>
              <a:t>Template Classes You’ve Used</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775970" y="2146300"/>
            <a:ext cx="10457815" cy="5080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775970" y="3677285"/>
            <a:ext cx="11014710" cy="50927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775970" y="5106670"/>
            <a:ext cx="10979785" cy="514985"/>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3649980" y="5882005"/>
            <a:ext cx="5782945" cy="566420"/>
          </a:xfrm>
          <a:prstGeom prst="rect">
            <a:avLst/>
          </a:prstGeom>
        </p:spPr>
      </p:pic>
    </p:spTree>
    <p:custDataLst>
      <p:tags r:id="rId9"/>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975360" y="1423035"/>
            <a:ext cx="10024110" cy="1423035"/>
          </a:xfrm>
        </p:spPr>
        <p:txBody>
          <a:bodyPr>
            <a:noAutofit/>
          </a:bodyPr>
          <a:p>
            <a:pPr marL="0" indent="0">
              <a:buNone/>
            </a:pPr>
            <a:r>
              <a:rPr lang="zh-CN" altLang="en-US" sz="3200" b="1">
                <a:solidFill>
                  <a:srgbClr val="A8302C"/>
                </a:solidFill>
              </a:rPr>
              <a:t>Class</a:t>
            </a:r>
            <a:r>
              <a:rPr lang="zh-CN" altLang="en-US" sz="3200"/>
              <a:t>: A programmer-defined custom type. An</a:t>
            </a:r>
            <a:r>
              <a:rPr lang="en-US" altLang="zh-CN" sz="3200"/>
              <a:t> </a:t>
            </a:r>
            <a:r>
              <a:rPr lang="zh-CN" altLang="en-US" sz="3200"/>
              <a:t>abstraction of an object</a:t>
            </a:r>
            <a:r>
              <a:rPr lang="en-US" altLang="zh-CN" sz="3200"/>
              <a:t> </a:t>
            </a:r>
            <a:r>
              <a:rPr lang="zh-CN" altLang="en-US" sz="3200"/>
              <a:t>or data type.</a:t>
            </a:r>
            <a:endParaRPr lang="zh-CN" altLang="en-US" sz="3200"/>
          </a:p>
        </p:txBody>
      </p:sp>
      <p:sp>
        <p:nvSpPr>
          <p:cNvPr id="3" name="标题 2"/>
          <p:cNvSpPr>
            <a:spLocks noGrp="1"/>
          </p:cNvSpPr>
          <p:nvPr>
            <p:ph type="title"/>
          </p:nvPr>
        </p:nvSpPr>
        <p:spPr/>
        <p:txBody>
          <a:bodyPr/>
          <a:p>
            <a:r>
              <a:rPr lang="zh-CN" altLang="en-US"/>
              <a:t>Definition</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文本框 6"/>
          <p:cNvSpPr txBox="1"/>
          <p:nvPr/>
        </p:nvSpPr>
        <p:spPr>
          <a:xfrm>
            <a:off x="573405" y="3214370"/>
            <a:ext cx="6096000" cy="460375"/>
          </a:xfrm>
          <a:prstGeom prst="rect">
            <a:avLst/>
          </a:prstGeom>
          <a:noFill/>
        </p:spPr>
        <p:txBody>
          <a:bodyPr wrap="square" rtlCol="0" anchor="t">
            <a:spAutoFit/>
          </a:bodyPr>
          <a:p>
            <a:r>
              <a:rPr lang="zh-CN" altLang="en-US" sz="2400" spc="150">
                <a:solidFill>
                  <a:schemeClr val="tx1">
                    <a:lumMod val="65000"/>
                    <a:lumOff val="35000"/>
                  </a:schemeClr>
                </a:solidFill>
                <a:uFillTx/>
              </a:rPr>
              <a:t>But don’t structs do that?</a:t>
            </a:r>
            <a:endParaRPr lang="zh-CN" altLang="en-US" sz="2400" spc="150">
              <a:solidFill>
                <a:schemeClr val="tx1">
                  <a:lumMod val="65000"/>
                  <a:lumOff val="35000"/>
                </a:schemeClr>
              </a:solidFill>
              <a:uFillTx/>
            </a:endParaRPr>
          </a:p>
        </p:txBody>
      </p:sp>
      <p:pic>
        <p:nvPicPr>
          <p:cNvPr id="8" name="图片 7"/>
          <p:cNvPicPr>
            <a:picLocks noChangeAspect="1"/>
          </p:cNvPicPr>
          <p:nvPr>
            <p:custDataLst>
              <p:tags r:id="rId1"/>
            </p:custDataLst>
          </p:nvPr>
        </p:nvPicPr>
        <p:blipFill>
          <a:blip r:embed="rId2"/>
          <a:stretch>
            <a:fillRect/>
          </a:stretch>
        </p:blipFill>
        <p:spPr>
          <a:xfrm>
            <a:off x="1918970" y="3768090"/>
            <a:ext cx="7165340" cy="2729230"/>
          </a:xfrm>
          <a:prstGeom prst="rect">
            <a:avLst/>
          </a:prstGeom>
        </p:spPr>
      </p:pic>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Writing a template: Syntax</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73735" y="1163955"/>
            <a:ext cx="10968990" cy="191897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73735" y="3541395"/>
            <a:ext cx="11024870" cy="1846580"/>
          </a:xfrm>
          <a:prstGeom prst="rect">
            <a:avLst/>
          </a:prstGeom>
        </p:spPr>
      </p:pic>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Writing a Template Class: Syntax</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559435" y="1567815"/>
            <a:ext cx="10968990" cy="2942590"/>
          </a:xfrm>
          <a:prstGeom prst="rect">
            <a:avLst/>
          </a:prstGeom>
        </p:spPr>
      </p:pic>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Writing a Template Class: Syntax</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08330" y="1584325"/>
            <a:ext cx="10968990" cy="3976370"/>
          </a:xfrm>
          <a:prstGeom prst="rect">
            <a:avLst/>
          </a:prstGeom>
        </p:spPr>
      </p:pic>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Writing a Template Class: Syntax</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73735" y="1264920"/>
            <a:ext cx="10968990" cy="39243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2221230" y="5006340"/>
            <a:ext cx="8258810" cy="1096010"/>
          </a:xfrm>
          <a:prstGeom prst="rect">
            <a:avLst/>
          </a:prstGeom>
        </p:spPr>
      </p:pic>
    </p:spTree>
    <p:custDataLst>
      <p:tags r:id="rId5"/>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fontScale="90000"/>
          </a:bodyPr>
          <a:p>
            <a:r>
              <a:rPr lang="zh-CN" altLang="en-US"/>
              <a:t>Implementing a Template Class: Syntax</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560070" y="1564005"/>
            <a:ext cx="10968990" cy="3458845"/>
          </a:xfrm>
          <a:prstGeom prst="rect">
            <a:avLst/>
          </a:prstGeom>
        </p:spPr>
      </p:pic>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normAutofit fontScale="90000"/>
          </a:bodyPr>
          <a:p>
            <a:r>
              <a:rPr lang="zh-CN" altLang="en-US"/>
              <a:t>Implementing a Template Class: Syntax</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73100" y="1265555"/>
            <a:ext cx="10968990" cy="4242435"/>
          </a:xfrm>
          <a:prstGeom prst="rect">
            <a:avLst/>
          </a:prstGeom>
        </p:spPr>
      </p:pic>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400"/>
              <a:t>The Takeaway</a:t>
            </a:r>
            <a:endParaRPr lang="zh-CN" altLang="en-US" sz="2400"/>
          </a:p>
          <a:p>
            <a:pPr marL="0" indent="0">
              <a:buNone/>
            </a:pPr>
            <a:endParaRPr lang="zh-CN" altLang="en-US" sz="2400"/>
          </a:p>
          <a:p>
            <a:pPr marL="0" indent="0">
              <a:buNone/>
            </a:pPr>
            <a:r>
              <a:rPr lang="zh-CN" altLang="en-US" sz="2400">
                <a:highlight>
                  <a:srgbClr val="00FF00"/>
                </a:highlight>
              </a:rPr>
              <a:t>Templates don’t emit</a:t>
            </a:r>
            <a:r>
              <a:rPr lang="en-US" altLang="zh-CN" sz="2400">
                <a:highlight>
                  <a:srgbClr val="00FF00"/>
                </a:highlight>
              </a:rPr>
              <a:t> </a:t>
            </a:r>
            <a:r>
              <a:rPr lang="zh-CN" altLang="en-US" sz="2400">
                <a:highlight>
                  <a:srgbClr val="00FF00"/>
                </a:highlight>
              </a:rPr>
              <a:t>code until instantiated</a:t>
            </a:r>
            <a:r>
              <a:rPr lang="zh-CN" altLang="en-US" sz="2400"/>
              <a:t>,</a:t>
            </a:r>
            <a:r>
              <a:rPr lang="en-US" altLang="zh-CN" sz="2400"/>
              <a:t> </a:t>
            </a:r>
            <a:r>
              <a:rPr lang="zh-CN" altLang="en-US" sz="2400"/>
              <a:t>so include the .cpp in the</a:t>
            </a:r>
            <a:r>
              <a:rPr lang="en-US" altLang="zh-CN" sz="2400"/>
              <a:t> </a:t>
            </a:r>
            <a:r>
              <a:rPr lang="zh-CN" altLang="en-US" sz="2400"/>
              <a:t>.h instead of the other</a:t>
            </a:r>
            <a:r>
              <a:rPr lang="en-US" altLang="zh-CN" sz="2400"/>
              <a:t> </a:t>
            </a:r>
            <a:r>
              <a:rPr lang="zh-CN" altLang="en-US" sz="2400"/>
              <a:t>way around!</a:t>
            </a:r>
            <a:endParaRPr lang="zh-CN" altLang="en-US" sz="2400"/>
          </a:p>
        </p:txBody>
      </p:sp>
      <p:sp>
        <p:nvSpPr>
          <p:cNvPr id="3" name="标题 2"/>
          <p:cNvSpPr>
            <a:spLocks noGrp="1"/>
          </p:cNvSpPr>
          <p:nvPr>
            <p:ph type="title"/>
          </p:nvPr>
        </p:nvSpPr>
        <p:spPr/>
        <p:txBody>
          <a:bodyPr/>
          <a:p>
            <a:r>
              <a:rPr lang="zh-CN" altLang="en-US"/>
              <a:t>A sneaky bug</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A compile error....</a:t>
            </a:r>
            <a:endParaRPr lang="zh-CN" altLang="en-US"/>
          </a:p>
        </p:txBody>
      </p:sp>
      <p:sp>
        <p:nvSpPr>
          <p:cNvPr id="4" name="页脚占位符 3"/>
          <p:cNvSpPr>
            <a:spLocks noGrp="1"/>
          </p:cNvSpPr>
          <p:nvPr>
            <p:ph type="ftr" sz="quarter" idx="11"/>
          </p:nvPr>
        </p:nvSpPr>
        <p:spPr/>
        <p:txBody>
          <a:bodyPr>
            <a:normAutofit lnSpcReduction="10000"/>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332740" y="2536825"/>
            <a:ext cx="4667250" cy="23622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096000" y="989330"/>
            <a:ext cx="5021580" cy="243967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096000" y="3794125"/>
            <a:ext cx="5384165" cy="1797685"/>
          </a:xfrm>
          <a:prstGeom prst="rect">
            <a:avLst/>
          </a:prstGeom>
        </p:spPr>
      </p:pic>
      <p:cxnSp>
        <p:nvCxnSpPr>
          <p:cNvPr id="9" name="直接箭头连接符 8"/>
          <p:cNvCxnSpPr/>
          <p:nvPr/>
        </p:nvCxnSpPr>
        <p:spPr>
          <a:xfrm flipV="1">
            <a:off x="5161280" y="2236470"/>
            <a:ext cx="757555" cy="13462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 name="直接箭头连接符 9"/>
          <p:cNvCxnSpPr/>
          <p:nvPr>
            <p:custDataLst>
              <p:tags r:id="rId7"/>
            </p:custDataLst>
          </p:nvPr>
        </p:nvCxnSpPr>
        <p:spPr>
          <a:xfrm>
            <a:off x="5161280" y="3709670"/>
            <a:ext cx="661035" cy="132207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1" name="椭圆 10"/>
          <p:cNvSpPr/>
          <p:nvPr/>
        </p:nvSpPr>
        <p:spPr>
          <a:xfrm>
            <a:off x="6022340" y="4286250"/>
            <a:ext cx="4547235" cy="569595"/>
          </a:xfrm>
          <a:prstGeom prst="ellipse">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ustDataLst>
      <p:tags r:id="rId8"/>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14300" y="0"/>
            <a:ext cx="9311005" cy="705485"/>
          </a:xfrm>
        </p:spPr>
        <p:txBody>
          <a:bodyPr>
            <a:normAutofit/>
          </a:bodyPr>
          <a:p>
            <a:r>
              <a:rPr lang="zh-CN" altLang="en-US"/>
              <a:t>What the C++ compiler does with non-template classes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1092835" y="1081405"/>
            <a:ext cx="9658350" cy="1733550"/>
          </a:xfrm>
          <a:prstGeom prst="rect">
            <a:avLst/>
          </a:prstGeom>
        </p:spPr>
      </p:pic>
      <p:sp>
        <p:nvSpPr>
          <p:cNvPr id="7" name="文本框 6"/>
          <p:cNvSpPr txBox="1"/>
          <p:nvPr/>
        </p:nvSpPr>
        <p:spPr>
          <a:xfrm>
            <a:off x="586105" y="3227070"/>
            <a:ext cx="11309350" cy="3192780"/>
          </a:xfrm>
          <a:prstGeom prst="rect">
            <a:avLst/>
          </a:prstGeom>
          <a:noFill/>
        </p:spPr>
        <p:txBody>
          <a:bodyPr wrap="square" rtlCol="0" anchor="t">
            <a:spAutoFit/>
          </a:bodyPr>
          <a:p>
            <a:pPr>
              <a:lnSpc>
                <a:spcPct val="120000"/>
              </a:lnSpc>
            </a:pPr>
            <a:r>
              <a:rPr lang="en-US" altLang="zh-CN" sz="2400" spc="150">
                <a:solidFill>
                  <a:schemeClr val="tx1">
                    <a:lumMod val="65000"/>
                    <a:lumOff val="35000"/>
                  </a:schemeClr>
                </a:solidFill>
                <a:uFillTx/>
              </a:rPr>
              <a:t>1. g++ -c vectorint.cpp main.cpp: Compile and create all the code in vectorint.cpp and main.cpp. All the functions in vectorint.h have implementations that have been compiled now, and main can access them because it included vectorint.h</a:t>
            </a:r>
            <a:endParaRPr lang="en-US" altLang="zh-CN" sz="2400" spc="150">
              <a:solidFill>
                <a:schemeClr val="tx1">
                  <a:lumMod val="65000"/>
                  <a:lumOff val="35000"/>
                </a:schemeClr>
              </a:solidFill>
              <a:uFillTx/>
            </a:endParaRPr>
          </a:p>
          <a:p>
            <a:pPr>
              <a:lnSpc>
                <a:spcPct val="120000"/>
              </a:lnSpc>
            </a:pPr>
            <a:endParaRPr lang="en-US" altLang="zh-CN" sz="2400" spc="150">
              <a:solidFill>
                <a:schemeClr val="tx1">
                  <a:lumMod val="65000"/>
                  <a:lumOff val="35000"/>
                </a:schemeClr>
              </a:solidFill>
              <a:uFillTx/>
            </a:endParaRPr>
          </a:p>
          <a:p>
            <a:pPr>
              <a:lnSpc>
                <a:spcPct val="120000"/>
              </a:lnSpc>
            </a:pPr>
            <a:r>
              <a:rPr lang="en-US" altLang="zh-CN" sz="2400" spc="150">
                <a:solidFill>
                  <a:schemeClr val="tx1">
                    <a:lumMod val="65000"/>
                    <a:lumOff val="35000"/>
                  </a:schemeClr>
                </a:solidFill>
                <a:uFillTx/>
              </a:rPr>
              <a:t>2. “Oh look she used vectorInt::at, sure glad I compiled all that code and can access vectorInt::at right now!”</a:t>
            </a:r>
            <a:endParaRPr lang="en-US" altLang="zh-CN" sz="2400" spc="150">
              <a:solidFill>
                <a:schemeClr val="tx1">
                  <a:lumMod val="65000"/>
                  <a:lumOff val="35000"/>
                </a:schemeClr>
              </a:solidFill>
              <a:uFillTx/>
            </a:endParaRPr>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14300" y="0"/>
            <a:ext cx="8934450" cy="705485"/>
          </a:xfrm>
        </p:spPr>
        <p:txBody>
          <a:bodyPr>
            <a:normAutofit/>
          </a:bodyPr>
          <a:p>
            <a:r>
              <a:rPr lang="zh-CN" altLang="en-US"/>
              <a:t>What the C++ compiler does with template classes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73735" y="1215390"/>
            <a:ext cx="10968990" cy="1572895"/>
          </a:xfrm>
          <a:prstGeom prst="rect">
            <a:avLst/>
          </a:prstGeom>
        </p:spPr>
      </p:pic>
      <p:sp>
        <p:nvSpPr>
          <p:cNvPr id="7" name="文本框 6"/>
          <p:cNvSpPr txBox="1"/>
          <p:nvPr/>
        </p:nvSpPr>
        <p:spPr>
          <a:xfrm>
            <a:off x="558165" y="2980055"/>
            <a:ext cx="11404600" cy="3192780"/>
          </a:xfrm>
          <a:prstGeom prst="rect">
            <a:avLst/>
          </a:prstGeom>
          <a:noFill/>
        </p:spPr>
        <p:txBody>
          <a:bodyPr wrap="square" rtlCol="0" anchor="t">
            <a:spAutoFit/>
          </a:bodyPr>
          <a:p>
            <a:pPr>
              <a:lnSpc>
                <a:spcPct val="120000"/>
              </a:lnSpc>
            </a:pPr>
            <a:r>
              <a:rPr lang="zh-CN" altLang="en-US" sz="2400" spc="150">
                <a:solidFill>
                  <a:schemeClr val="tx1">
                    <a:lumMod val="65000"/>
                    <a:lumOff val="35000"/>
                  </a:schemeClr>
                </a:solidFill>
                <a:uFillTx/>
              </a:rPr>
              <a:t>1. g++ -c vector.cpp main.cpp: Compile and create all the code in</a:t>
            </a:r>
            <a:endParaRPr lang="zh-CN" altLang="en-US" sz="2400" spc="150">
              <a:solidFill>
                <a:schemeClr val="tx1">
                  <a:lumMod val="65000"/>
                  <a:lumOff val="35000"/>
                </a:schemeClr>
              </a:solidFill>
              <a:uFillTx/>
            </a:endParaRPr>
          </a:p>
          <a:p>
            <a:pPr>
              <a:lnSpc>
                <a:spcPct val="120000"/>
              </a:lnSpc>
            </a:pPr>
            <a:r>
              <a:rPr lang="zh-CN" altLang="en-US" sz="2400" spc="150">
                <a:solidFill>
                  <a:schemeClr val="tx1">
                    <a:lumMod val="65000"/>
                    <a:lumOff val="35000"/>
                  </a:schemeClr>
                </a:solidFill>
                <a:uFillTx/>
              </a:rPr>
              <a:t>main.cpp. Compile vector.cpp, but since it’s a template, don’t create any</a:t>
            </a:r>
            <a:r>
              <a:rPr lang="en-US" altLang="zh-CN" sz="2400" spc="150">
                <a:solidFill>
                  <a:schemeClr val="tx1">
                    <a:lumMod val="65000"/>
                    <a:lumOff val="35000"/>
                  </a:schemeClr>
                </a:solidFill>
                <a:uFillTx/>
              </a:rPr>
              <a:t> </a:t>
            </a:r>
            <a:r>
              <a:rPr lang="zh-CN" altLang="en-US" sz="2400" spc="150">
                <a:solidFill>
                  <a:schemeClr val="tx1">
                    <a:lumMod val="65000"/>
                    <a:lumOff val="35000"/>
                  </a:schemeClr>
                </a:solidFill>
                <a:uFillTx/>
              </a:rPr>
              <a:t>code yet.</a:t>
            </a:r>
            <a:endParaRPr lang="zh-CN" altLang="en-US" sz="2400" spc="150">
              <a:solidFill>
                <a:schemeClr val="tx1">
                  <a:lumMod val="65000"/>
                  <a:lumOff val="35000"/>
                </a:schemeClr>
              </a:solidFill>
              <a:uFillTx/>
            </a:endParaRPr>
          </a:p>
          <a:p>
            <a:pPr>
              <a:lnSpc>
                <a:spcPct val="120000"/>
              </a:lnSpc>
            </a:pPr>
            <a:r>
              <a:rPr lang="zh-CN" altLang="en-US" sz="2400" spc="150">
                <a:solidFill>
                  <a:schemeClr val="tx1">
                    <a:lumMod val="65000"/>
                    <a:lumOff val="35000"/>
                  </a:schemeClr>
                </a:solidFill>
                <a:uFillTx/>
              </a:rPr>
              <a:t>2. “Oh look she made a vector&lt;int&gt;! Better go generate all the code for one</a:t>
            </a:r>
            <a:r>
              <a:rPr lang="en-US" altLang="zh-CN" sz="2400" spc="150">
                <a:solidFill>
                  <a:schemeClr val="tx1">
                    <a:lumMod val="65000"/>
                    <a:lumOff val="35000"/>
                  </a:schemeClr>
                </a:solidFill>
                <a:uFillTx/>
              </a:rPr>
              <a:t> </a:t>
            </a:r>
            <a:r>
              <a:rPr lang="zh-CN" altLang="en-US" sz="2400" spc="150">
                <a:solidFill>
                  <a:schemeClr val="tx1">
                    <a:lumMod val="65000"/>
                    <a:lumOff val="35000"/>
                  </a:schemeClr>
                </a:solidFill>
                <a:uFillTx/>
              </a:rPr>
              <a:t>of those!”</a:t>
            </a:r>
            <a:endParaRPr lang="zh-CN" altLang="en-US" sz="2400" spc="150">
              <a:solidFill>
                <a:schemeClr val="tx1">
                  <a:lumMod val="65000"/>
                  <a:lumOff val="35000"/>
                </a:schemeClr>
              </a:solidFill>
              <a:uFillTx/>
            </a:endParaRPr>
          </a:p>
          <a:p>
            <a:pPr>
              <a:lnSpc>
                <a:spcPct val="120000"/>
              </a:lnSpc>
            </a:pPr>
            <a:r>
              <a:rPr lang="zh-CN" altLang="en-US" sz="2400" spc="150">
                <a:solidFill>
                  <a:srgbClr val="A8302C"/>
                </a:solidFill>
                <a:uFillTx/>
              </a:rPr>
              <a:t>3. “Oh no! All I have access to is vector.h! There’s no implementation for the</a:t>
            </a:r>
            <a:r>
              <a:rPr lang="en-US" altLang="zh-CN" sz="2400" spc="150">
                <a:solidFill>
                  <a:srgbClr val="A8302C"/>
                </a:solidFill>
                <a:uFillTx/>
              </a:rPr>
              <a:t> </a:t>
            </a:r>
            <a:r>
              <a:rPr lang="zh-CN" altLang="en-US" sz="2400" spc="150">
                <a:solidFill>
                  <a:srgbClr val="A8302C"/>
                </a:solidFill>
                <a:uFillTx/>
              </a:rPr>
              <a:t>interface in that file! And I can’t go looking for vector&lt;int&gt;.cpp!”</a:t>
            </a:r>
            <a:endParaRPr lang="zh-CN" altLang="en-US" sz="2400" spc="150">
              <a:solidFill>
                <a:srgbClr val="A8302C"/>
              </a:solidFill>
              <a:uFillTx/>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608400" y="1344350"/>
            <a:ext cx="10969200" cy="4759200"/>
          </a:xfrm>
        </p:spPr>
        <p:txBody>
          <a:bodyPr/>
          <a:p>
            <a:pPr marL="0" indent="0">
              <a:buNone/>
            </a:pPr>
            <a:r>
              <a:rPr lang="zh-CN" altLang="en-US" sz="2400"/>
              <a:t>- Public access to all internal state data by default</a:t>
            </a:r>
            <a:endParaRPr lang="zh-CN" altLang="en-US" sz="2400"/>
          </a:p>
          <a:p>
            <a:pPr marL="0" indent="0">
              <a:buNone/>
            </a:pPr>
            <a:r>
              <a:rPr lang="zh-CN" altLang="en-US" sz="2400"/>
              <a:t>- Users of struct need to explicitly initialize each</a:t>
            </a:r>
            <a:r>
              <a:rPr lang="en-US" altLang="zh-CN" sz="2400"/>
              <a:t> </a:t>
            </a:r>
            <a:r>
              <a:rPr lang="zh-CN" altLang="en-US" sz="2400"/>
              <a:t>data member.</a:t>
            </a:r>
            <a:endParaRPr lang="zh-CN" altLang="en-US" sz="2400"/>
          </a:p>
        </p:txBody>
      </p:sp>
      <p:sp>
        <p:nvSpPr>
          <p:cNvPr id="3" name="标题 2"/>
          <p:cNvSpPr>
            <a:spLocks noGrp="1"/>
          </p:cNvSpPr>
          <p:nvPr>
            <p:ph type="title"/>
          </p:nvPr>
        </p:nvSpPr>
        <p:spPr/>
        <p:txBody>
          <a:bodyPr/>
          <a:p>
            <a:r>
              <a:rPr lang="zh-CN" altLang="en-US"/>
              <a:t>Issues with structs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1336040" y="3164840"/>
            <a:ext cx="9643745" cy="1877060"/>
          </a:xfrm>
          <a:prstGeom prst="rect">
            <a:avLst/>
          </a:prstGeom>
        </p:spPr>
      </p:pic>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The fix...</a:t>
            </a:r>
            <a:endParaRPr lang="zh-CN" altLang="en-US"/>
          </a:p>
        </p:txBody>
      </p:sp>
      <p:sp>
        <p:nvSpPr>
          <p:cNvPr id="4" name="页脚占位符 3"/>
          <p:cNvSpPr>
            <a:spLocks noGrp="1"/>
          </p:cNvSpPr>
          <p:nvPr>
            <p:ph type="ftr" sz="quarter" idx="11"/>
          </p:nvPr>
        </p:nvSpPr>
        <p:spPr/>
        <p:txBody>
          <a:bodyPr>
            <a:normAutofit lnSpcReduction="10000"/>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364490" y="2176780"/>
            <a:ext cx="4543425" cy="235267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057265" y="1186180"/>
            <a:ext cx="4594225" cy="218059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096000" y="4017645"/>
            <a:ext cx="4868545" cy="1684655"/>
          </a:xfrm>
          <a:prstGeom prst="rect">
            <a:avLst/>
          </a:prstGeom>
        </p:spPr>
      </p:pic>
      <p:cxnSp>
        <p:nvCxnSpPr>
          <p:cNvPr id="9" name="直接箭头连接符 8"/>
          <p:cNvCxnSpPr/>
          <p:nvPr/>
        </p:nvCxnSpPr>
        <p:spPr>
          <a:xfrm flipV="1">
            <a:off x="5081905" y="2096770"/>
            <a:ext cx="903605" cy="11944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 name="直接箭头连接符 9"/>
          <p:cNvCxnSpPr/>
          <p:nvPr>
            <p:custDataLst>
              <p:tags r:id="rId7"/>
            </p:custDataLst>
          </p:nvPr>
        </p:nvCxnSpPr>
        <p:spPr>
          <a:xfrm>
            <a:off x="5081905" y="3909060"/>
            <a:ext cx="806450" cy="10198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ustDataLst>
      <p:tags r:id="rId8"/>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Include vector.cpp in vector.h!</a:t>
            </a:r>
            <a:endParaRPr lang="zh-CN" altLang="en-US"/>
          </a:p>
        </p:txBody>
      </p:sp>
      <p:sp>
        <p:nvSpPr>
          <p:cNvPr id="4" name="页脚占位符 3"/>
          <p:cNvSpPr>
            <a:spLocks noGrp="1"/>
          </p:cNvSpPr>
          <p:nvPr>
            <p:ph type="ftr" sz="quarter" idx="11"/>
          </p:nvPr>
        </p:nvSpPr>
        <p:spPr/>
        <p:txBody>
          <a:bodyPr>
            <a:normAutofit lnSpcReduction="10000"/>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511175" y="2323465"/>
            <a:ext cx="3771265" cy="208343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391150" y="1037590"/>
            <a:ext cx="4748530" cy="231394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391150" y="3881755"/>
            <a:ext cx="5519420" cy="1831975"/>
          </a:xfrm>
          <a:prstGeom prst="rect">
            <a:avLst/>
          </a:prstGeom>
        </p:spPr>
      </p:pic>
      <p:cxnSp>
        <p:nvCxnSpPr>
          <p:cNvPr id="9" name="直接箭头连接符 8"/>
          <p:cNvCxnSpPr/>
          <p:nvPr/>
        </p:nvCxnSpPr>
        <p:spPr>
          <a:xfrm flipV="1">
            <a:off x="4360545" y="2218690"/>
            <a:ext cx="903605" cy="121856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 name="直接箭头连接符 9"/>
          <p:cNvCxnSpPr/>
          <p:nvPr>
            <p:custDataLst>
              <p:tags r:id="rId7"/>
            </p:custDataLst>
          </p:nvPr>
        </p:nvCxnSpPr>
        <p:spPr>
          <a:xfrm>
            <a:off x="4360545" y="3782695"/>
            <a:ext cx="858520" cy="11582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ustDataLst>
      <p:tags r:id="rId8"/>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14300" y="0"/>
            <a:ext cx="8570595" cy="705485"/>
          </a:xfrm>
        </p:spPr>
        <p:txBody>
          <a:bodyPr>
            <a:normAutofit/>
          </a:bodyPr>
          <a:p>
            <a:r>
              <a:rPr lang="zh-CN" altLang="en-US"/>
              <a:t>What the C++ compiler does with template classes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747395" y="1116330"/>
            <a:ext cx="10968990" cy="1697990"/>
          </a:xfrm>
          <a:prstGeom prst="rect">
            <a:avLst/>
          </a:prstGeom>
        </p:spPr>
      </p:pic>
      <p:sp>
        <p:nvSpPr>
          <p:cNvPr id="7" name="文本框 6"/>
          <p:cNvSpPr txBox="1"/>
          <p:nvPr/>
        </p:nvSpPr>
        <p:spPr>
          <a:xfrm>
            <a:off x="471170" y="3126105"/>
            <a:ext cx="11244580" cy="2749550"/>
          </a:xfrm>
          <a:prstGeom prst="rect">
            <a:avLst/>
          </a:prstGeom>
          <a:noFill/>
        </p:spPr>
        <p:txBody>
          <a:bodyPr wrap="square" rtlCol="0" anchor="t">
            <a:spAutoFit/>
          </a:bodyPr>
          <a:p>
            <a:pPr>
              <a:lnSpc>
                <a:spcPct val="120000"/>
              </a:lnSpc>
            </a:pPr>
            <a:r>
              <a:rPr lang="zh-CN" altLang="en-US" sz="2400" spc="150">
                <a:solidFill>
                  <a:schemeClr val="tx1">
                    <a:lumMod val="65000"/>
                    <a:lumOff val="35000"/>
                  </a:schemeClr>
                </a:solidFill>
                <a:uFillTx/>
              </a:rPr>
              <a:t>1. “Oh look she included vector.h! That’s a template, I’ll wait to link the implementation until she instantiates a specific kind of vector”</a:t>
            </a:r>
            <a:endParaRPr lang="zh-CN" altLang="en-US" sz="2400" spc="150">
              <a:solidFill>
                <a:schemeClr val="tx1">
                  <a:lumMod val="65000"/>
                  <a:lumOff val="35000"/>
                </a:schemeClr>
              </a:solidFill>
              <a:uFillTx/>
            </a:endParaRPr>
          </a:p>
          <a:p>
            <a:pPr>
              <a:lnSpc>
                <a:spcPct val="120000"/>
              </a:lnSpc>
            </a:pPr>
            <a:r>
              <a:rPr lang="zh-CN" altLang="en-US" sz="2400" spc="150">
                <a:solidFill>
                  <a:schemeClr val="tx1">
                    <a:lumMod val="65000"/>
                    <a:lumOff val="35000"/>
                  </a:schemeClr>
                </a:solidFill>
                <a:uFillTx/>
              </a:rPr>
              <a:t>2. “Oh look she made a vector&lt;int&gt;! Better go generate all the code for one of those!”</a:t>
            </a:r>
            <a:endParaRPr lang="zh-CN" altLang="en-US" sz="2400" spc="150">
              <a:solidFill>
                <a:schemeClr val="tx1">
                  <a:lumMod val="65000"/>
                  <a:lumOff val="35000"/>
                </a:schemeClr>
              </a:solidFill>
              <a:uFillTx/>
            </a:endParaRPr>
          </a:p>
          <a:p>
            <a:pPr>
              <a:lnSpc>
                <a:spcPct val="120000"/>
              </a:lnSpc>
            </a:pPr>
            <a:r>
              <a:rPr lang="zh-CN" altLang="en-US" sz="2400" spc="150">
                <a:solidFill>
                  <a:srgbClr val="A8302C"/>
                </a:solidFill>
                <a:uFillTx/>
              </a:rPr>
              <a:t>3. “vector.h includes all the code in vector.cpp, which tells me how to create a vector&lt;int&gt;::at function :)”</a:t>
            </a:r>
            <a:endParaRPr lang="zh-CN" altLang="en-US" sz="2400" spc="150">
              <a:solidFill>
                <a:srgbClr val="A8302C"/>
              </a:solidFill>
              <a:uFillTx/>
            </a:endParaRPr>
          </a:p>
        </p:txBody>
      </p:sp>
    </p:spTree>
    <p:custDataLst>
      <p:tags r:id="rId3"/>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608330" y="2290445"/>
            <a:ext cx="10968990" cy="2546350"/>
          </a:xfrm>
        </p:spPr>
        <p:txBody>
          <a:bodyPr/>
          <a:p>
            <a:pPr marL="0" indent="0">
              <a:buNone/>
            </a:pPr>
            <a:r>
              <a:rPr lang="zh-CN" altLang="en-US" sz="2400"/>
              <a:t>Templates don’t emit</a:t>
            </a:r>
            <a:r>
              <a:rPr lang="en-US" altLang="zh-CN" sz="2400"/>
              <a:t> </a:t>
            </a:r>
            <a:r>
              <a:rPr lang="zh-CN" altLang="en-US" sz="2400"/>
              <a:t>code until instantiated,</a:t>
            </a:r>
            <a:r>
              <a:rPr lang="en-US" altLang="zh-CN" sz="2400"/>
              <a:t> </a:t>
            </a:r>
            <a:r>
              <a:rPr lang="zh-CN" altLang="en-US" sz="2400"/>
              <a:t>so include the .cpp in the</a:t>
            </a:r>
            <a:r>
              <a:rPr lang="en-US" altLang="zh-CN" sz="2400"/>
              <a:t> </a:t>
            </a:r>
            <a:r>
              <a:rPr lang="zh-CN" altLang="en-US" sz="2400"/>
              <a:t>.h instead of the other</a:t>
            </a:r>
            <a:r>
              <a:rPr lang="en-US" altLang="zh-CN" sz="2400"/>
              <a:t> </a:t>
            </a:r>
            <a:r>
              <a:rPr lang="zh-CN" altLang="en-US" sz="2400"/>
              <a:t>way around!</a:t>
            </a:r>
            <a:endParaRPr lang="zh-CN" altLang="en-US" sz="2400"/>
          </a:p>
        </p:txBody>
      </p:sp>
      <p:sp>
        <p:nvSpPr>
          <p:cNvPr id="3" name="标题 2"/>
          <p:cNvSpPr>
            <a:spLocks noGrp="1"/>
          </p:cNvSpPr>
          <p:nvPr>
            <p:ph type="title"/>
          </p:nvPr>
        </p:nvSpPr>
        <p:spPr/>
        <p:txBody>
          <a:bodyPr/>
          <a:p>
            <a:r>
              <a:rPr lang="zh-CN" altLang="en-US"/>
              <a:t>The Takeaway</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29870" y="1932305"/>
            <a:ext cx="11851640" cy="2077085"/>
          </a:xfrm>
        </p:spPr>
        <p:txBody>
          <a:bodyPr/>
          <a:p>
            <a:pPr>
              <a:lnSpc>
                <a:spcPct val="130000"/>
              </a:lnSpc>
            </a:pPr>
            <a:r>
              <a:rPr lang="en-US" sz="4800"/>
              <a:t>Coding for love, </a:t>
            </a:r>
            <a:br>
              <a:rPr lang="en-US" sz="4800"/>
            </a:br>
            <a:r>
              <a:rPr lang="en-US" sz="4800"/>
              <a:t>Coding for the world</a:t>
            </a:r>
            <a:endParaRPr lang="en-US" sz="4800"/>
          </a:p>
        </p:txBody>
      </p:sp>
      <p:sp>
        <p:nvSpPr>
          <p:cNvPr id="3" name="副标题 2"/>
          <p:cNvSpPr>
            <a:spLocks noGrp="1"/>
          </p:cNvSpPr>
          <p:nvPr>
            <p:ph type="subTitle" idx="1"/>
            <p:custDataLst>
              <p:tags r:id="rId2"/>
            </p:custDataLst>
          </p:nvPr>
        </p:nvSpPr>
        <p:spPr>
          <a:xfrm>
            <a:off x="2306955" y="4375785"/>
            <a:ext cx="7578090" cy="1648460"/>
          </a:xfrm>
        </p:spPr>
        <p:txBody>
          <a:bodyPr/>
          <a:p>
            <a:r>
              <a:rPr lang="en-US" altLang="zh-CN" sz="2800"/>
              <a:t>Qijun Zhao</a:t>
            </a:r>
            <a:endParaRPr lang="en-US" altLang="zh-CN" sz="2800"/>
          </a:p>
          <a:p>
            <a:r>
              <a:rPr lang="en-US" altLang="zh-CN" sz="2800"/>
              <a:t>qjzhao@scu.edu.cn</a:t>
            </a:r>
            <a:endParaRPr lang="en-US" altLang="zh-CN" sz="280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608400" y="1308155"/>
            <a:ext cx="10969200" cy="4759200"/>
          </a:xfrm>
        </p:spPr>
        <p:txBody>
          <a:bodyPr/>
          <a:p>
            <a:pPr marL="0" indent="0">
              <a:lnSpc>
                <a:spcPct val="180000"/>
              </a:lnSpc>
              <a:buNone/>
            </a:pPr>
            <a:r>
              <a:rPr lang="zh-CN" altLang="en-US" sz="2000"/>
              <a:t>“A struct simply feels like an open pile of</a:t>
            </a:r>
            <a:r>
              <a:rPr lang="en-US" altLang="zh-CN" sz="2000"/>
              <a:t> </a:t>
            </a:r>
            <a:r>
              <a:rPr lang="zh-CN" altLang="en-US" sz="2000"/>
              <a:t>bits with very little in the way of</a:t>
            </a:r>
            <a:r>
              <a:rPr lang="en-US" altLang="zh-CN" sz="2000"/>
              <a:t> </a:t>
            </a:r>
            <a:r>
              <a:rPr lang="zh-CN" altLang="en-US" sz="2000"/>
              <a:t>encapsulation or functionality. A class</a:t>
            </a:r>
            <a:r>
              <a:rPr lang="en-US" altLang="zh-CN" sz="2000"/>
              <a:t> </a:t>
            </a:r>
            <a:r>
              <a:rPr lang="zh-CN" altLang="en-US" sz="2000"/>
              <a:t>feels like a living and responsible</a:t>
            </a:r>
            <a:r>
              <a:rPr lang="en-US" altLang="zh-CN" sz="2000"/>
              <a:t> </a:t>
            </a:r>
            <a:r>
              <a:rPr lang="zh-CN" altLang="en-US" sz="2000"/>
              <a:t>member of society with intelligent</a:t>
            </a:r>
            <a:r>
              <a:rPr lang="en-US" altLang="zh-CN" sz="2000"/>
              <a:t> </a:t>
            </a:r>
            <a:r>
              <a:rPr lang="zh-CN" altLang="en-US" sz="2000"/>
              <a:t>services, a strong encapsulation barrier,</a:t>
            </a:r>
            <a:r>
              <a:rPr lang="en-US" altLang="zh-CN" sz="2000"/>
              <a:t> </a:t>
            </a:r>
            <a:r>
              <a:rPr lang="zh-CN" altLang="en-US" sz="2000"/>
              <a:t>and a well defined interface.”</a:t>
            </a:r>
            <a:endParaRPr lang="zh-CN" altLang="en-US" sz="2000"/>
          </a:p>
          <a:p>
            <a:pPr marL="0" indent="0" algn="r">
              <a:lnSpc>
                <a:spcPct val="180000"/>
              </a:lnSpc>
              <a:buNone/>
            </a:pPr>
            <a:r>
              <a:rPr lang="zh-CN" altLang="en-US" sz="2000"/>
              <a:t>- Bjarne Stroustrup</a:t>
            </a:r>
            <a:endParaRPr lang="zh-CN" altLang="en-US" sz="2000"/>
          </a:p>
        </p:txBody>
      </p:sp>
      <p:sp>
        <p:nvSpPr>
          <p:cNvPr id="3" name="标题 2"/>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535940" y="2260600"/>
            <a:ext cx="10968990" cy="1381125"/>
          </a:xfrm>
        </p:spPr>
        <p:txBody>
          <a:bodyPr>
            <a:normAutofit lnSpcReduction="10000"/>
          </a:bodyPr>
          <a:p>
            <a:pPr marL="0" indent="0" algn="ctr">
              <a:buNone/>
            </a:pPr>
            <a:r>
              <a:rPr lang="zh-CN" altLang="en-US" sz="2800"/>
              <a:t>Classes provide their users with a</a:t>
            </a:r>
            <a:r>
              <a:rPr lang="en-US" altLang="zh-CN" sz="2800"/>
              <a:t> </a:t>
            </a:r>
            <a:r>
              <a:rPr lang="zh-CN" altLang="en-US" sz="2800">
                <a:solidFill>
                  <a:srgbClr val="0070C0"/>
                </a:solidFill>
              </a:rPr>
              <a:t>public interface </a:t>
            </a:r>
            <a:r>
              <a:rPr lang="zh-CN" altLang="en-US" sz="2800"/>
              <a:t>and separate this from</a:t>
            </a:r>
            <a:r>
              <a:rPr lang="en-US" altLang="zh-CN" sz="2800"/>
              <a:t> </a:t>
            </a:r>
            <a:r>
              <a:rPr lang="zh-CN" altLang="en-US" sz="2800"/>
              <a:t>a </a:t>
            </a:r>
            <a:r>
              <a:rPr lang="zh-CN" altLang="en-US" sz="2800">
                <a:solidFill>
                  <a:srgbClr val="00B050"/>
                </a:solidFill>
              </a:rPr>
              <a:t>private implementation</a:t>
            </a:r>
            <a:endParaRPr lang="zh-CN" altLang="en-US" sz="2800">
              <a:solidFill>
                <a:srgbClr val="00B050"/>
              </a:solidFill>
            </a:endParaRPr>
          </a:p>
        </p:txBody>
      </p:sp>
      <p:sp>
        <p:nvSpPr>
          <p:cNvPr id="3" name="标题 2"/>
          <p:cNvSpPr>
            <a:spLocks noGrp="1"/>
          </p:cNvSpPr>
          <p:nvPr>
            <p:ph type="title"/>
          </p:nvPr>
        </p:nvSpPr>
        <p:spPr/>
        <p:txBody>
          <a:bodyPr/>
          <a:p>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14300" y="0"/>
            <a:ext cx="7861935" cy="705485"/>
          </a:xfrm>
        </p:spPr>
        <p:txBody>
          <a:bodyPr>
            <a:normAutofit/>
          </a:bodyPr>
          <a:p>
            <a:r>
              <a:rPr lang="zh-CN" altLang="en-US"/>
              <a:t>Turning Student into a class: Header File</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779145" y="1049020"/>
            <a:ext cx="4513580" cy="475932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727700" y="1327785"/>
            <a:ext cx="5082540" cy="180086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727700" y="3685540"/>
            <a:ext cx="5120640" cy="1871345"/>
          </a:xfrm>
          <a:prstGeom prst="rect">
            <a:avLst/>
          </a:prstGeom>
        </p:spPr>
      </p:pic>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14300" y="0"/>
            <a:ext cx="9189085" cy="705485"/>
          </a:xfrm>
        </p:spPr>
        <p:txBody>
          <a:bodyPr>
            <a:normAutofit/>
          </a:bodyPr>
          <a:p>
            <a:r>
              <a:rPr lang="zh-CN" altLang="en-US"/>
              <a:t>Turning Student into a class: Header File + .cpp File</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879475" y="1223645"/>
            <a:ext cx="4544695" cy="475932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932805" y="1223645"/>
            <a:ext cx="4521200" cy="4759325"/>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0" indent="0">
              <a:buNone/>
            </a:pPr>
            <a:r>
              <a:rPr lang="zh-CN" altLang="en-US" sz="2000"/>
              <a:t>- Put code into logical groups, to avoid name</a:t>
            </a:r>
            <a:r>
              <a:rPr lang="en-US" altLang="zh-CN" sz="2000"/>
              <a:t> </a:t>
            </a:r>
            <a:r>
              <a:rPr lang="zh-CN" altLang="en-US" sz="2000"/>
              <a:t>clashes</a:t>
            </a:r>
            <a:endParaRPr lang="zh-CN" altLang="en-US" sz="2000"/>
          </a:p>
          <a:p>
            <a:pPr marL="0" indent="0">
              <a:buNone/>
            </a:pPr>
            <a:r>
              <a:rPr lang="zh-CN" altLang="en-US" sz="2000"/>
              <a:t>- Each class has its own namespace</a:t>
            </a:r>
            <a:endParaRPr lang="zh-CN" altLang="en-US" sz="2000"/>
          </a:p>
          <a:p>
            <a:pPr marL="0" indent="0">
              <a:buNone/>
            </a:pPr>
            <a:r>
              <a:rPr lang="zh-CN" altLang="en-US" sz="2000"/>
              <a:t>- Syntax for calling/using something in a</a:t>
            </a:r>
            <a:r>
              <a:rPr lang="en-US" altLang="zh-CN" sz="2000"/>
              <a:t> n</a:t>
            </a:r>
            <a:r>
              <a:rPr lang="zh-CN" altLang="en-US" sz="2000"/>
              <a:t>amespace:</a:t>
            </a:r>
            <a:endParaRPr lang="zh-CN" altLang="en-US" sz="2000"/>
          </a:p>
        </p:txBody>
      </p:sp>
      <p:sp>
        <p:nvSpPr>
          <p:cNvPr id="3" name="标题 2"/>
          <p:cNvSpPr>
            <a:spLocks noGrp="1"/>
          </p:cNvSpPr>
          <p:nvPr>
            <p:ph type="title"/>
          </p:nvPr>
        </p:nvSpPr>
        <p:spPr/>
        <p:txBody>
          <a:bodyPr/>
          <a:p>
            <a:r>
              <a:rPr lang="zh-CN" altLang="en-US"/>
              <a:t>Recall: namespaces</a:t>
            </a:r>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1863725" y="3716655"/>
            <a:ext cx="8725535" cy="786130"/>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BEAUTIFY_FLAG" val="#wm#"/>
  <p:tag name="KSO_WM_TEMPLATE_CATEGORY" val="custom"/>
  <p:tag name="KSO_WM_TEMPLATE_INDEX" val="20205081"/>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wm#"/>
  <p:tag name="KSO_WM_TEMPLATE_CATEGORY" val="custom"/>
  <p:tag name="KSO_WM_TEMPLATE_INDEX" val="20205081"/>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wm#"/>
  <p:tag name="KSO_WM_TEMPLATE_CATEGORY" val="custom"/>
  <p:tag name="KSO_WM_TEMPLATE_INDEX" val="20205081"/>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wm#"/>
  <p:tag name="KSO_WM_TEMPLATE_CATEGORY" val="custom"/>
  <p:tag name="KSO_WM_TEMPLATE_INDEX" val="20205081"/>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wm#"/>
  <p:tag name="KSO_WM_TEMPLATE_CATEGORY" val="custom"/>
  <p:tag name="KSO_WM_TEMPLATE_INDEX" val="20205081"/>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wm#"/>
  <p:tag name="KSO_WM_TEMPLATE_CATEGORY" val="custom"/>
  <p:tag name="KSO_WM_TEMPLATE_INDEX" val="20205081"/>
</p:tagLst>
</file>

<file path=ppt/tags/tag144.xml><?xml version="1.0" encoding="utf-8"?>
<p:tagLst xmlns:p="http://schemas.openxmlformats.org/presentationml/2006/main">
  <p:tag name="KSO_WM_BEAUTIFY_FLAG" val="#wm#"/>
  <p:tag name="KSO_WM_TEMPLATE_CATEGORY" val="custom"/>
  <p:tag name="KSO_WM_TEMPLATE_INDEX" val="20205081"/>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wm#"/>
  <p:tag name="KSO_WM_TEMPLATE_CATEGORY" val="custom"/>
  <p:tag name="KSO_WM_TEMPLATE_INDEX" val="20205081"/>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wm#"/>
  <p:tag name="KSO_WM_TEMPLATE_CATEGORY" val="custom"/>
  <p:tag name="KSO_WM_TEMPLATE_INDEX" val="20205081"/>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wm#"/>
  <p:tag name="KSO_WM_TEMPLATE_CATEGORY" val="custom"/>
  <p:tag name="KSO_WM_TEMPLATE_INDEX" val="20205081"/>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wm#"/>
  <p:tag name="KSO_WM_TEMPLATE_CATEGORY" val="custom"/>
  <p:tag name="KSO_WM_TEMPLATE_INDEX" val="20205081"/>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wm#"/>
  <p:tag name="KSO_WM_TEMPLATE_CATEGORY" val="custom"/>
  <p:tag name="KSO_WM_TEMPLATE_INDEX" val="20205081"/>
</p:tagLst>
</file>

<file path=ppt/tags/tag166.xml><?xml version="1.0" encoding="utf-8"?>
<p:tagLst xmlns:p="http://schemas.openxmlformats.org/presentationml/2006/main">
  <p:tag name="KSO_WM_BEAUTIFY_FLAG" val="#wm#"/>
  <p:tag name="KSO_WM_TEMPLATE_CATEGORY" val="custom"/>
  <p:tag name="KSO_WM_TEMPLATE_INDEX" val="20205081"/>
</p:tagLst>
</file>

<file path=ppt/tags/tag16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68.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COMMONDATA" val="eyJoZGlkIjoiM2UyNzgxNGQzNzM0MjcyOTE2ZWUyODgwMTQyMzVhMWUifQ=="/>
  <p:tag name="KSO_WPP_MARK_KEY" val="37753593-3093-430c-9299-ff37dae8052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5129</Words>
  <Application>WPS 演示</Application>
  <PresentationFormat>宽屏</PresentationFormat>
  <Paragraphs>254</Paragraphs>
  <Slides>44</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Arial</vt:lpstr>
      <vt:lpstr>宋体</vt:lpstr>
      <vt:lpstr>Wingdings</vt:lpstr>
      <vt:lpstr>Wingdings</vt:lpstr>
      <vt:lpstr>Times New Roman</vt:lpstr>
      <vt:lpstr>方正粗金陵简体</vt:lpstr>
      <vt:lpstr>微软雅黑</vt:lpstr>
      <vt:lpstr>Arial Unicode MS</vt:lpstr>
      <vt:lpstr>Calibri</vt:lpstr>
      <vt:lpstr>Office 主题​​</vt:lpstr>
      <vt:lpstr>Object Oriented Programming—C++ Lecture5  Iterators and Pointers</vt:lpstr>
      <vt:lpstr>Recap</vt:lpstr>
      <vt:lpstr>There are two types of containers: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Coding for love,  Coding for the world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灬谁唤醒了一世凄凉1374136491</cp:lastModifiedBy>
  <cp:revision>266</cp:revision>
  <dcterms:created xsi:type="dcterms:W3CDTF">2019-06-19T02:08:00Z</dcterms:created>
  <dcterms:modified xsi:type="dcterms:W3CDTF">2023-04-10T08:14:28Z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6955FAFFA29245018A71943C9E250681</vt:lpwstr>
  </property>
</Properties>
</file>